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B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663DD9C-6145-48D5-BE78-91148283C517}" type="datetimeFigureOut">
              <a:rPr lang="en-GB" smtClean="0"/>
              <a:t>01/05/2020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2C5157-E812-4E1D-A9D0-D26245C4A0AA}" type="slidenum">
              <a:rPr lang="en-GB" smtClean="0"/>
              <a:t>‹#›</a:t>
            </a:fld>
            <a:endParaRPr lang="en-GB"/>
          </a:p>
        </p:txBody>
      </p:sp>
    </p:spTree>
    <p:extLst>
      <p:ext uri="{BB962C8B-B14F-4D97-AF65-F5344CB8AC3E}">
        <p14:creationId xmlns:p14="http://schemas.microsoft.com/office/powerpoint/2010/main" val="3655784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63DD9C-6145-48D5-BE78-91148283C517}" type="datetimeFigureOut">
              <a:rPr lang="en-GB" smtClean="0"/>
              <a:t>01/05/2020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2C5157-E812-4E1D-A9D0-D26245C4A0AA}" type="slidenum">
              <a:rPr lang="en-GB" smtClean="0"/>
              <a:t>‹#›</a:t>
            </a:fld>
            <a:endParaRPr lang="en-GB"/>
          </a:p>
        </p:txBody>
      </p:sp>
    </p:spTree>
    <p:extLst>
      <p:ext uri="{BB962C8B-B14F-4D97-AF65-F5344CB8AC3E}">
        <p14:creationId xmlns:p14="http://schemas.microsoft.com/office/powerpoint/2010/main" val="341787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63DD9C-6145-48D5-BE78-91148283C517}" type="datetimeFigureOut">
              <a:rPr lang="en-GB" smtClean="0"/>
              <a:t>01/05/2020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2C5157-E812-4E1D-A9D0-D26245C4A0AA}" type="slidenum">
              <a:rPr lang="en-GB" smtClean="0"/>
              <a:t>‹#›</a:t>
            </a:fld>
            <a:endParaRPr lang="en-GB"/>
          </a:p>
        </p:txBody>
      </p:sp>
    </p:spTree>
    <p:extLst>
      <p:ext uri="{BB962C8B-B14F-4D97-AF65-F5344CB8AC3E}">
        <p14:creationId xmlns:p14="http://schemas.microsoft.com/office/powerpoint/2010/main" val="2455234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63DD9C-6145-48D5-BE78-91148283C517}" type="datetimeFigureOut">
              <a:rPr lang="en-GB" smtClean="0"/>
              <a:t>01/05/2020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2C5157-E812-4E1D-A9D0-D26245C4A0AA}" type="slidenum">
              <a:rPr lang="en-GB" smtClean="0"/>
              <a:t>‹#›</a:t>
            </a:fld>
            <a:endParaRPr lang="en-GB"/>
          </a:p>
        </p:txBody>
      </p:sp>
    </p:spTree>
    <p:extLst>
      <p:ext uri="{BB962C8B-B14F-4D97-AF65-F5344CB8AC3E}">
        <p14:creationId xmlns:p14="http://schemas.microsoft.com/office/powerpoint/2010/main" val="1330676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63DD9C-6145-48D5-BE78-91148283C517}" type="datetimeFigureOut">
              <a:rPr lang="en-GB" smtClean="0"/>
              <a:t>01/05/2020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2C5157-E812-4E1D-A9D0-D26245C4A0AA}" type="slidenum">
              <a:rPr lang="en-GB" smtClean="0"/>
              <a:t>‹#›</a:t>
            </a:fld>
            <a:endParaRPr lang="en-GB"/>
          </a:p>
        </p:txBody>
      </p:sp>
    </p:spTree>
    <p:extLst>
      <p:ext uri="{BB962C8B-B14F-4D97-AF65-F5344CB8AC3E}">
        <p14:creationId xmlns:p14="http://schemas.microsoft.com/office/powerpoint/2010/main" val="1299752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663DD9C-6145-48D5-BE78-91148283C517}" type="datetimeFigureOut">
              <a:rPr lang="en-GB" smtClean="0"/>
              <a:t>01/05/2020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2C5157-E812-4E1D-A9D0-D26245C4A0AA}" type="slidenum">
              <a:rPr lang="en-GB" smtClean="0"/>
              <a:t>‹#›</a:t>
            </a:fld>
            <a:endParaRPr lang="en-GB"/>
          </a:p>
        </p:txBody>
      </p:sp>
    </p:spTree>
    <p:extLst>
      <p:ext uri="{BB962C8B-B14F-4D97-AF65-F5344CB8AC3E}">
        <p14:creationId xmlns:p14="http://schemas.microsoft.com/office/powerpoint/2010/main" val="97033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663DD9C-6145-48D5-BE78-91148283C517}" type="datetimeFigureOut">
              <a:rPr lang="en-GB" smtClean="0"/>
              <a:t>01/05/2020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82C5157-E812-4E1D-A9D0-D26245C4A0AA}" type="slidenum">
              <a:rPr lang="en-GB" smtClean="0"/>
              <a:t>‹#›</a:t>
            </a:fld>
            <a:endParaRPr lang="en-GB"/>
          </a:p>
        </p:txBody>
      </p:sp>
    </p:spTree>
    <p:extLst>
      <p:ext uri="{BB962C8B-B14F-4D97-AF65-F5344CB8AC3E}">
        <p14:creationId xmlns:p14="http://schemas.microsoft.com/office/powerpoint/2010/main" val="375233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663DD9C-6145-48D5-BE78-91148283C517}" type="datetimeFigureOut">
              <a:rPr lang="en-GB" smtClean="0"/>
              <a:t>01/05/2020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82C5157-E812-4E1D-A9D0-D26245C4A0AA}" type="slidenum">
              <a:rPr lang="en-GB" smtClean="0"/>
              <a:t>‹#›</a:t>
            </a:fld>
            <a:endParaRPr lang="en-GB"/>
          </a:p>
        </p:txBody>
      </p:sp>
    </p:spTree>
    <p:extLst>
      <p:ext uri="{BB962C8B-B14F-4D97-AF65-F5344CB8AC3E}">
        <p14:creationId xmlns:p14="http://schemas.microsoft.com/office/powerpoint/2010/main" val="583248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63DD9C-6145-48D5-BE78-91148283C517}" type="datetimeFigureOut">
              <a:rPr lang="en-GB" smtClean="0"/>
              <a:t>01/05/2020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82C5157-E812-4E1D-A9D0-D26245C4A0AA}" type="slidenum">
              <a:rPr lang="en-GB" smtClean="0"/>
              <a:t>‹#›</a:t>
            </a:fld>
            <a:endParaRPr lang="en-GB"/>
          </a:p>
        </p:txBody>
      </p:sp>
    </p:spTree>
    <p:extLst>
      <p:ext uri="{BB962C8B-B14F-4D97-AF65-F5344CB8AC3E}">
        <p14:creationId xmlns:p14="http://schemas.microsoft.com/office/powerpoint/2010/main" val="3439497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663DD9C-6145-48D5-BE78-91148283C517}" type="datetimeFigureOut">
              <a:rPr lang="en-GB" smtClean="0"/>
              <a:t>01/05/2020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2C5157-E812-4E1D-A9D0-D26245C4A0AA}" type="slidenum">
              <a:rPr lang="en-GB" smtClean="0"/>
              <a:t>‹#›</a:t>
            </a:fld>
            <a:endParaRPr lang="en-GB"/>
          </a:p>
        </p:txBody>
      </p:sp>
    </p:spTree>
    <p:extLst>
      <p:ext uri="{BB962C8B-B14F-4D97-AF65-F5344CB8AC3E}">
        <p14:creationId xmlns:p14="http://schemas.microsoft.com/office/powerpoint/2010/main" val="4015331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663DD9C-6145-48D5-BE78-91148283C517}" type="datetimeFigureOut">
              <a:rPr lang="en-GB" smtClean="0"/>
              <a:t>01/05/2020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2C5157-E812-4E1D-A9D0-D26245C4A0AA}" type="slidenum">
              <a:rPr lang="en-GB" smtClean="0"/>
              <a:t>‹#›</a:t>
            </a:fld>
            <a:endParaRPr lang="en-GB"/>
          </a:p>
        </p:txBody>
      </p:sp>
    </p:spTree>
    <p:extLst>
      <p:ext uri="{BB962C8B-B14F-4D97-AF65-F5344CB8AC3E}">
        <p14:creationId xmlns:p14="http://schemas.microsoft.com/office/powerpoint/2010/main" val="1091631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63DD9C-6145-48D5-BE78-91148283C517}" type="datetimeFigureOut">
              <a:rPr lang="en-GB" smtClean="0"/>
              <a:t>01/05/2020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2C5157-E812-4E1D-A9D0-D26245C4A0AA}" type="slidenum">
              <a:rPr lang="en-GB" smtClean="0"/>
              <a:t>‹#›</a:t>
            </a:fld>
            <a:endParaRPr lang="en-GB"/>
          </a:p>
        </p:txBody>
      </p:sp>
    </p:spTree>
    <p:extLst>
      <p:ext uri="{BB962C8B-B14F-4D97-AF65-F5344CB8AC3E}">
        <p14:creationId xmlns:p14="http://schemas.microsoft.com/office/powerpoint/2010/main" val="1818205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www.phonicsbloom.com/uk/game/yes-no-yeti?phase=3" TargetMode="External"/><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hyperlink" Target="https://www.youtube.com/watch?v=ob7bOrRtX3Q" TargetMode="Externa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hyperlink" Target="https://www.phonicsbloom.com/uk/game/alien-escape?phase=3" TargetMode="External"/><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1.bin"/><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7974" y="258054"/>
            <a:ext cx="11809708" cy="5355312"/>
          </a:xfrm>
          <a:prstGeom prst="rect">
            <a:avLst/>
          </a:prstGeom>
          <a:noFill/>
          <a:ln w="57150">
            <a:solidFill>
              <a:schemeClr val="accent1">
                <a:lumMod val="50000"/>
              </a:schemeClr>
            </a:solidFill>
          </a:ln>
        </p:spPr>
        <p:txBody>
          <a:bodyPr wrap="square" rtlCol="0">
            <a:spAutoFit/>
          </a:bodyPr>
          <a:lstStyle/>
          <a:p>
            <a:pPr algn="ctr"/>
            <a:r>
              <a:rPr lang="en-GB" dirty="0" smtClean="0">
                <a:solidFill>
                  <a:srgbClr val="0070C0"/>
                </a:solidFill>
                <a:latin typeface="Sassoon Infant Std" pitchFamily="34" charset="0"/>
              </a:rPr>
              <a:t>Hi everybody,</a:t>
            </a:r>
          </a:p>
          <a:p>
            <a:pPr algn="ctr"/>
            <a:endParaRPr lang="en-GB" dirty="0">
              <a:solidFill>
                <a:srgbClr val="0070C0"/>
              </a:solidFill>
              <a:latin typeface="Sassoon Infant Std" pitchFamily="34" charset="0"/>
            </a:endParaRPr>
          </a:p>
          <a:p>
            <a:pPr algn="ctr"/>
            <a:r>
              <a:rPr lang="en-GB" dirty="0" smtClean="0">
                <a:solidFill>
                  <a:srgbClr val="0070C0"/>
                </a:solidFill>
                <a:latin typeface="Sassoon Infant Std" pitchFamily="34" charset="0"/>
              </a:rPr>
              <a:t>Thank you so much to those parents that have been posting photos of what your children have been getting up to online. Mrs Waters and I have thoroughly enjoyed seeing the pictures and posting replies.</a:t>
            </a:r>
          </a:p>
          <a:p>
            <a:pPr algn="ctr"/>
            <a:r>
              <a:rPr lang="en-GB" dirty="0" smtClean="0">
                <a:solidFill>
                  <a:srgbClr val="0070C0"/>
                </a:solidFill>
                <a:latin typeface="Sassoon Infant Std" pitchFamily="34" charset="0"/>
              </a:rPr>
              <a:t>This term we have been trying to concentrate on the basics for early years because our year is about laying the foundations of learning for years to come.</a:t>
            </a:r>
          </a:p>
          <a:p>
            <a:pPr algn="ctr"/>
            <a:r>
              <a:rPr lang="en-GB" dirty="0" smtClean="0">
                <a:solidFill>
                  <a:srgbClr val="0070C0"/>
                </a:solidFill>
                <a:latin typeface="Sassoon Infant Std" pitchFamily="34" charset="0"/>
              </a:rPr>
              <a:t>To that end a little and often is better than over loading your child.  We have focused this week on the tricky word </a:t>
            </a:r>
            <a:r>
              <a:rPr lang="en-GB" i="1" dirty="0" smtClean="0">
                <a:solidFill>
                  <a:srgbClr val="0070C0"/>
                </a:solidFill>
                <a:latin typeface="Sassoon Infant Std" pitchFamily="34" charset="0"/>
              </a:rPr>
              <a:t>me</a:t>
            </a:r>
            <a:r>
              <a:rPr lang="en-GB" dirty="0" smtClean="0">
                <a:solidFill>
                  <a:srgbClr val="0070C0"/>
                </a:solidFill>
                <a:latin typeface="Sassoon Infant Std" pitchFamily="34" charset="0"/>
              </a:rPr>
              <a:t>, the new </a:t>
            </a:r>
            <a:r>
              <a:rPr lang="en-GB" dirty="0" err="1" smtClean="0">
                <a:solidFill>
                  <a:srgbClr val="0070C0"/>
                </a:solidFill>
                <a:latin typeface="Sassoon Infant Std" pitchFamily="34" charset="0"/>
              </a:rPr>
              <a:t>trigraph</a:t>
            </a:r>
            <a:r>
              <a:rPr lang="en-GB" dirty="0" smtClean="0">
                <a:solidFill>
                  <a:srgbClr val="0070C0"/>
                </a:solidFill>
                <a:latin typeface="Sassoon Infant Std" pitchFamily="34" charset="0"/>
              </a:rPr>
              <a:t> </a:t>
            </a:r>
            <a:r>
              <a:rPr lang="en-GB" i="1" dirty="0" err="1" smtClean="0">
                <a:solidFill>
                  <a:srgbClr val="0070C0"/>
                </a:solidFill>
                <a:latin typeface="Sassoon Infant Std" pitchFamily="34" charset="0"/>
              </a:rPr>
              <a:t>ure</a:t>
            </a:r>
            <a:r>
              <a:rPr lang="en-GB" dirty="0" smtClean="0">
                <a:solidFill>
                  <a:srgbClr val="0070C0"/>
                </a:solidFill>
                <a:latin typeface="Sassoon Infant Std" pitchFamily="34" charset="0"/>
              </a:rPr>
              <a:t> and reinforcing the sound </a:t>
            </a:r>
            <a:r>
              <a:rPr lang="en-GB" i="1" dirty="0" err="1" smtClean="0">
                <a:solidFill>
                  <a:srgbClr val="0070C0"/>
                </a:solidFill>
                <a:latin typeface="Sassoon Infant Std" pitchFamily="34" charset="0"/>
              </a:rPr>
              <a:t>th.</a:t>
            </a:r>
            <a:r>
              <a:rPr lang="en-GB" i="1" dirty="0" smtClean="0">
                <a:solidFill>
                  <a:srgbClr val="0070C0"/>
                </a:solidFill>
                <a:latin typeface="Sassoon Infant Std" pitchFamily="34" charset="0"/>
              </a:rPr>
              <a:t> </a:t>
            </a:r>
            <a:r>
              <a:rPr lang="en-GB" dirty="0" smtClean="0">
                <a:solidFill>
                  <a:srgbClr val="0070C0"/>
                </a:solidFill>
                <a:latin typeface="Sassoon Infant Std" pitchFamily="34" charset="0"/>
              </a:rPr>
              <a:t>We will also be exploring </a:t>
            </a:r>
            <a:r>
              <a:rPr lang="en-GB" i="1" dirty="0" smtClean="0">
                <a:solidFill>
                  <a:srgbClr val="0070C0"/>
                </a:solidFill>
                <a:latin typeface="Sassoon Infant Std" pitchFamily="34" charset="0"/>
              </a:rPr>
              <a:t>1 less </a:t>
            </a:r>
            <a:r>
              <a:rPr lang="en-GB" dirty="0" smtClean="0">
                <a:solidFill>
                  <a:srgbClr val="0070C0"/>
                </a:solidFill>
                <a:latin typeface="Sassoon Infant Std" pitchFamily="34" charset="0"/>
              </a:rPr>
              <a:t>and </a:t>
            </a:r>
            <a:r>
              <a:rPr lang="en-GB" i="1" dirty="0" smtClean="0">
                <a:solidFill>
                  <a:srgbClr val="0070C0"/>
                </a:solidFill>
                <a:latin typeface="Sassoon Infant Std" pitchFamily="34" charset="0"/>
              </a:rPr>
              <a:t>subtraction</a:t>
            </a:r>
            <a:r>
              <a:rPr lang="en-GB" dirty="0" smtClean="0">
                <a:solidFill>
                  <a:srgbClr val="0070C0"/>
                </a:solidFill>
                <a:latin typeface="Sassoon Infant Std" pitchFamily="34" charset="0"/>
              </a:rPr>
              <a:t>. So please pick activities from those that are posted online and aim to do two phonics and two maths activities. Again we would love to see your work on </a:t>
            </a:r>
            <a:r>
              <a:rPr lang="en-GB" dirty="0" err="1" smtClean="0">
                <a:solidFill>
                  <a:srgbClr val="0070C0"/>
                </a:solidFill>
                <a:latin typeface="Sassoon Infant Std" pitchFamily="34" charset="0"/>
              </a:rPr>
              <a:t>virtual@beaudesert.school</a:t>
            </a:r>
            <a:r>
              <a:rPr lang="en-GB" dirty="0" smtClean="0">
                <a:solidFill>
                  <a:srgbClr val="0070C0"/>
                </a:solidFill>
                <a:latin typeface="Sassoon Infant Std" pitchFamily="34" charset="0"/>
              </a:rPr>
              <a:t> </a:t>
            </a:r>
          </a:p>
          <a:p>
            <a:pPr algn="ctr"/>
            <a:r>
              <a:rPr lang="en-GB" dirty="0" smtClean="0">
                <a:solidFill>
                  <a:srgbClr val="0070C0"/>
                </a:solidFill>
                <a:latin typeface="Sassoon Infant Std" pitchFamily="34" charset="0"/>
              </a:rPr>
              <a:t>The science activity </a:t>
            </a:r>
            <a:r>
              <a:rPr lang="en-GB" dirty="0" smtClean="0">
                <a:solidFill>
                  <a:srgbClr val="0070C0"/>
                </a:solidFill>
                <a:latin typeface="Sassoon Infant Std" pitchFamily="34" charset="0"/>
              </a:rPr>
              <a:t>for this week</a:t>
            </a:r>
            <a:r>
              <a:rPr lang="en-GB" dirty="0" smtClean="0">
                <a:solidFill>
                  <a:srgbClr val="0070C0"/>
                </a:solidFill>
                <a:latin typeface="Sassoon Infant Std" pitchFamily="34" charset="0"/>
              </a:rPr>
              <a:t> will </a:t>
            </a:r>
            <a:r>
              <a:rPr lang="en-GB" dirty="0" smtClean="0">
                <a:solidFill>
                  <a:srgbClr val="0070C0"/>
                </a:solidFill>
                <a:latin typeface="Sassoon Infant Std" pitchFamily="34" charset="0"/>
              </a:rPr>
              <a:t>be posted separately on the website. </a:t>
            </a:r>
          </a:p>
          <a:p>
            <a:pPr algn="ctr"/>
            <a:r>
              <a:rPr lang="en-GB" dirty="0" smtClean="0">
                <a:solidFill>
                  <a:srgbClr val="0070C0"/>
                </a:solidFill>
                <a:latin typeface="Sassoon Infant Std" pitchFamily="34" charset="0"/>
              </a:rPr>
              <a:t>Please don’t forget that it will be VE day on Friday 8</a:t>
            </a:r>
            <a:r>
              <a:rPr lang="en-GB" baseline="30000" dirty="0" smtClean="0">
                <a:solidFill>
                  <a:srgbClr val="0070C0"/>
                </a:solidFill>
                <a:latin typeface="Sassoon Infant Std" pitchFamily="34" charset="0"/>
              </a:rPr>
              <a:t>th</a:t>
            </a:r>
            <a:r>
              <a:rPr lang="en-GB" dirty="0" smtClean="0">
                <a:solidFill>
                  <a:srgbClr val="0070C0"/>
                </a:solidFill>
                <a:latin typeface="Sassoon Infant Std" pitchFamily="34" charset="0"/>
              </a:rPr>
              <a:t> May and there will be some activity </a:t>
            </a:r>
            <a:r>
              <a:rPr lang="en-GB" dirty="0">
                <a:solidFill>
                  <a:srgbClr val="0070C0"/>
                </a:solidFill>
                <a:latin typeface="Sassoon Infant Std" pitchFamily="34" charset="0"/>
              </a:rPr>
              <a:t>i</a:t>
            </a:r>
            <a:r>
              <a:rPr lang="en-GB" dirty="0" smtClean="0">
                <a:solidFill>
                  <a:srgbClr val="0070C0"/>
                </a:solidFill>
                <a:latin typeface="Sassoon Infant Std" pitchFamily="34" charset="0"/>
              </a:rPr>
              <a:t>deas for your children to pick from on the website as well.</a:t>
            </a:r>
          </a:p>
          <a:p>
            <a:pPr algn="ctr"/>
            <a:endParaRPr lang="en-GB" dirty="0">
              <a:solidFill>
                <a:srgbClr val="0070C0"/>
              </a:solidFill>
              <a:latin typeface="Sassoon Infant Std" pitchFamily="34" charset="0"/>
            </a:endParaRPr>
          </a:p>
          <a:p>
            <a:pPr algn="ctr"/>
            <a:r>
              <a:rPr lang="en-GB" dirty="0" smtClean="0">
                <a:solidFill>
                  <a:srgbClr val="0070C0"/>
                </a:solidFill>
                <a:latin typeface="Sassoon Infant Std" pitchFamily="34" charset="0"/>
              </a:rPr>
              <a:t>Have a super week and we look forward to</a:t>
            </a:r>
          </a:p>
          <a:p>
            <a:pPr algn="ctr"/>
            <a:r>
              <a:rPr lang="en-GB" dirty="0" smtClean="0">
                <a:solidFill>
                  <a:srgbClr val="0070C0"/>
                </a:solidFill>
                <a:latin typeface="Sassoon Infant Std" pitchFamily="34" charset="0"/>
              </a:rPr>
              <a:t>more of you posting your work online</a:t>
            </a:r>
          </a:p>
          <a:p>
            <a:pPr algn="ctr"/>
            <a:endParaRPr lang="en-GB" dirty="0">
              <a:solidFill>
                <a:srgbClr val="0070C0"/>
              </a:solidFill>
              <a:latin typeface="Sassoon Infant Std" pitchFamily="34" charset="0"/>
            </a:endParaRPr>
          </a:p>
          <a:p>
            <a:pPr algn="ctr"/>
            <a:r>
              <a:rPr lang="en-GB" dirty="0" smtClean="0">
                <a:solidFill>
                  <a:srgbClr val="0070C0"/>
                </a:solidFill>
                <a:latin typeface="Sassoon Infant Std" pitchFamily="34" charset="0"/>
              </a:rPr>
              <a:t>Much love</a:t>
            </a:r>
          </a:p>
          <a:p>
            <a:pPr algn="ctr"/>
            <a:r>
              <a:rPr lang="en-GB" dirty="0" smtClean="0">
                <a:solidFill>
                  <a:srgbClr val="0070C0"/>
                </a:solidFill>
                <a:latin typeface="Sassoon Infant Std" pitchFamily="34" charset="0"/>
              </a:rPr>
              <a:t>Mrs Ramm &amp; Mrs Waters.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449" y="3706248"/>
            <a:ext cx="2135164" cy="286527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4929" y="3761168"/>
            <a:ext cx="2107771" cy="2810359"/>
          </a:xfrm>
          <a:prstGeom prst="rect">
            <a:avLst/>
          </a:prstGeom>
        </p:spPr>
      </p:pic>
    </p:spTree>
    <p:extLst>
      <p:ext uri="{BB962C8B-B14F-4D97-AF65-F5344CB8AC3E}">
        <p14:creationId xmlns:p14="http://schemas.microsoft.com/office/powerpoint/2010/main" val="1823351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ular Callout 36"/>
          <p:cNvSpPr/>
          <p:nvPr/>
        </p:nvSpPr>
        <p:spPr>
          <a:xfrm>
            <a:off x="8858467" y="25449"/>
            <a:ext cx="3224455" cy="6100354"/>
          </a:xfrm>
          <a:prstGeom prst="wedgeRoundRectCallout">
            <a:avLst/>
          </a:prstGeom>
          <a:solidFill>
            <a:schemeClr val="accent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3775166" y="2283589"/>
            <a:ext cx="4415244" cy="2246769"/>
          </a:xfrm>
          <a:prstGeom prst="rect">
            <a:avLst/>
          </a:prstGeom>
          <a:noFill/>
          <a:ln w="57150">
            <a:solidFill>
              <a:srgbClr val="00B050"/>
            </a:solidFill>
          </a:ln>
        </p:spPr>
        <p:txBody>
          <a:bodyPr wrap="square" rtlCol="0">
            <a:spAutoFit/>
          </a:bodyPr>
          <a:lstStyle/>
          <a:p>
            <a:pPr algn="ctr"/>
            <a:r>
              <a:rPr lang="en-GB" sz="2000" b="1" dirty="0" smtClean="0">
                <a:solidFill>
                  <a:srgbClr val="92D050"/>
                </a:solidFill>
                <a:latin typeface="Sassoon Infant Std" pitchFamily="34" charset="0"/>
              </a:rPr>
              <a:t>Week beginning – 4</a:t>
            </a:r>
            <a:r>
              <a:rPr lang="en-GB" sz="2000" b="1" baseline="30000" dirty="0" smtClean="0">
                <a:solidFill>
                  <a:srgbClr val="92D050"/>
                </a:solidFill>
                <a:latin typeface="Sassoon Infant Std" pitchFamily="34" charset="0"/>
              </a:rPr>
              <a:t>th</a:t>
            </a:r>
            <a:r>
              <a:rPr lang="en-GB" sz="2000" b="1" dirty="0" smtClean="0">
                <a:solidFill>
                  <a:srgbClr val="92D050"/>
                </a:solidFill>
                <a:latin typeface="Sassoon Infant Std" pitchFamily="34" charset="0"/>
              </a:rPr>
              <a:t> – 8</a:t>
            </a:r>
            <a:r>
              <a:rPr lang="en-GB" sz="2000" b="1" baseline="30000" dirty="0" smtClean="0">
                <a:solidFill>
                  <a:srgbClr val="92D050"/>
                </a:solidFill>
                <a:latin typeface="Sassoon Infant Std" pitchFamily="34" charset="0"/>
              </a:rPr>
              <a:t>th</a:t>
            </a:r>
            <a:r>
              <a:rPr lang="en-GB" sz="2000" b="1" dirty="0" smtClean="0">
                <a:solidFill>
                  <a:srgbClr val="92D050"/>
                </a:solidFill>
                <a:latin typeface="Sassoon Infant Std" pitchFamily="34" charset="0"/>
              </a:rPr>
              <a:t> May</a:t>
            </a:r>
          </a:p>
          <a:p>
            <a:pPr algn="ctr"/>
            <a:r>
              <a:rPr lang="en-GB" sz="2000" dirty="0" smtClean="0">
                <a:solidFill>
                  <a:srgbClr val="92D050"/>
                </a:solidFill>
                <a:latin typeface="Sassoon Infant Std" panose="020B0503020103030203" pitchFamily="34" charset="0"/>
              </a:rPr>
              <a:t>This week in Phonics – this week we are introducing the sounds </a:t>
            </a:r>
            <a:r>
              <a:rPr lang="en-GB" sz="2000" b="1" dirty="0" err="1" smtClean="0">
                <a:solidFill>
                  <a:srgbClr val="92D050"/>
                </a:solidFill>
                <a:latin typeface="Sassoon Infant Std" panose="020B0503020103030203" pitchFamily="34" charset="0"/>
              </a:rPr>
              <a:t>ure</a:t>
            </a:r>
            <a:r>
              <a:rPr lang="en-GB" sz="2000" b="1" dirty="0" smtClean="0">
                <a:solidFill>
                  <a:srgbClr val="92D050"/>
                </a:solidFill>
                <a:latin typeface="Sassoon Infant Std" panose="020B0503020103030203" pitchFamily="34" charset="0"/>
              </a:rPr>
              <a:t>, </a:t>
            </a:r>
            <a:r>
              <a:rPr lang="en-GB" sz="2000" dirty="0" smtClean="0">
                <a:solidFill>
                  <a:srgbClr val="92D050"/>
                </a:solidFill>
                <a:latin typeface="Sassoon Infant Std" panose="020B0503020103030203" pitchFamily="34" charset="0"/>
              </a:rPr>
              <a:t>reinforcing the sound </a:t>
            </a:r>
            <a:r>
              <a:rPr lang="en-GB" sz="2000" b="1" dirty="0" err="1" smtClean="0">
                <a:solidFill>
                  <a:srgbClr val="92D050"/>
                </a:solidFill>
                <a:latin typeface="Sassoon Infant Std" panose="020B0503020103030203" pitchFamily="34" charset="0"/>
              </a:rPr>
              <a:t>th</a:t>
            </a:r>
            <a:r>
              <a:rPr lang="en-GB" sz="2000" dirty="0" smtClean="0">
                <a:solidFill>
                  <a:srgbClr val="92D050"/>
                </a:solidFill>
                <a:latin typeface="Sassoon Infant Std" panose="020B0503020103030203" pitchFamily="34" charset="0"/>
              </a:rPr>
              <a:t> &amp; introducing the tricky word </a:t>
            </a:r>
            <a:r>
              <a:rPr lang="en-GB" sz="2000" b="1" dirty="0" smtClean="0">
                <a:solidFill>
                  <a:srgbClr val="92D050"/>
                </a:solidFill>
                <a:latin typeface="Sassoon Infant Std" pitchFamily="34" charset="0"/>
              </a:rPr>
              <a:t>me. </a:t>
            </a:r>
          </a:p>
          <a:p>
            <a:pPr algn="ctr"/>
            <a:endParaRPr lang="en-GB" sz="2000" b="1" dirty="0">
              <a:solidFill>
                <a:srgbClr val="92D050"/>
              </a:solidFill>
              <a:latin typeface="Sassoon Infant Std" pitchFamily="34" charset="0"/>
            </a:endParaRPr>
          </a:p>
          <a:p>
            <a:pPr algn="ctr"/>
            <a:endParaRPr lang="en-GB" sz="2000" b="1" dirty="0" smtClean="0">
              <a:solidFill>
                <a:srgbClr val="92D050"/>
              </a:solidFill>
              <a:latin typeface="Sassoon Infant Std" pitchFamily="34" charset="0"/>
            </a:endParaRPr>
          </a:p>
        </p:txBody>
      </p:sp>
      <p:sp>
        <p:nvSpPr>
          <p:cNvPr id="19" name="Rounded Rectangular Callout 18"/>
          <p:cNvSpPr/>
          <p:nvPr/>
        </p:nvSpPr>
        <p:spPr>
          <a:xfrm>
            <a:off x="42584" y="6294"/>
            <a:ext cx="3615016" cy="6100354"/>
          </a:xfrm>
          <a:prstGeom prst="wedgeRoundRectCallou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13279" y="-13953"/>
            <a:ext cx="3513692" cy="5324535"/>
          </a:xfrm>
          <a:prstGeom prst="rect">
            <a:avLst/>
          </a:prstGeom>
          <a:noFill/>
        </p:spPr>
        <p:txBody>
          <a:bodyPr wrap="square" rtlCol="0">
            <a:spAutoFit/>
          </a:bodyPr>
          <a:lstStyle/>
          <a:p>
            <a:pPr algn="ctr"/>
            <a:r>
              <a:rPr lang="en-GB" b="1" dirty="0" smtClean="0">
                <a:latin typeface="Sassoon Infant Std" panose="020B0503020103030203" pitchFamily="34" charset="0"/>
              </a:rPr>
              <a:t>Art</a:t>
            </a:r>
          </a:p>
          <a:p>
            <a:pPr marL="285750" indent="-285750">
              <a:buFont typeface="Arial" panose="020B0604020202020204" pitchFamily="34" charset="0"/>
              <a:buChar char="•"/>
            </a:pPr>
            <a:endParaRPr lang="en-GB" dirty="0">
              <a:latin typeface="Sassoon Infant Std" panose="020B0503020103030203" pitchFamily="34" charset="0"/>
            </a:endParaRPr>
          </a:p>
          <a:p>
            <a:pPr marL="285750" indent="-285750">
              <a:buFont typeface="Arial" panose="020B0604020202020204" pitchFamily="34" charset="0"/>
              <a:buChar char="•"/>
            </a:pPr>
            <a:r>
              <a:rPr lang="en-GB" sz="1600" dirty="0" smtClean="0">
                <a:latin typeface="Sassoon Infant Std" panose="020B0503020103030203" pitchFamily="34" charset="0"/>
              </a:rPr>
              <a:t>Design a</a:t>
            </a:r>
            <a:r>
              <a:rPr lang="en-GB" sz="1600" dirty="0" smtClean="0">
                <a:latin typeface="Sassoon Infant Std" panose="020B0503020103030203" pitchFamily="34" charset="0"/>
              </a:rPr>
              <a:t> </a:t>
            </a:r>
            <a:r>
              <a:rPr lang="en-GB" sz="1600" dirty="0" smtClean="0">
                <a:latin typeface="Sassoon Infant Std" panose="020B0503020103030203" pitchFamily="34" charset="0"/>
              </a:rPr>
              <a:t>poster with the sounds </a:t>
            </a:r>
            <a:r>
              <a:rPr lang="en-GB" sz="1600" dirty="0" err="1" smtClean="0">
                <a:latin typeface="Sassoon Infant Std" panose="020B0503020103030203" pitchFamily="34" charset="0"/>
              </a:rPr>
              <a:t>ure</a:t>
            </a:r>
            <a:r>
              <a:rPr lang="en-GB" sz="1600" dirty="0" smtClean="0">
                <a:latin typeface="Sassoon Infant Std" panose="020B0503020103030203" pitchFamily="34" charset="0"/>
              </a:rPr>
              <a:t>/</a:t>
            </a:r>
            <a:r>
              <a:rPr lang="en-GB" sz="1600" dirty="0" err="1" smtClean="0">
                <a:latin typeface="Sassoon Infant Std" panose="020B0503020103030203" pitchFamily="34" charset="0"/>
              </a:rPr>
              <a:t>th</a:t>
            </a:r>
            <a:r>
              <a:rPr lang="en-GB" sz="1600" dirty="0" smtClean="0">
                <a:latin typeface="Sassoon Infant Std" panose="020B0503020103030203" pitchFamily="34" charset="0"/>
              </a:rPr>
              <a:t> and illustrate with words that begin with or have these sounds in them. You can do this using the computer, felt tips, collage </a:t>
            </a:r>
            <a:r>
              <a:rPr lang="en-GB" sz="1600" dirty="0" err="1" smtClean="0">
                <a:latin typeface="Sassoon Infant Std" panose="020B0503020103030203" pitchFamily="34" charset="0"/>
              </a:rPr>
              <a:t>etc</a:t>
            </a:r>
            <a:endParaRPr lang="en-GB" sz="1600" dirty="0" smtClean="0">
              <a:latin typeface="Sassoon Infant Std" panose="020B0503020103030203" pitchFamily="34" charset="0"/>
            </a:endParaRPr>
          </a:p>
          <a:p>
            <a:pPr marL="285750" indent="-285750">
              <a:buFont typeface="Arial" panose="020B0604020202020204" pitchFamily="34" charset="0"/>
              <a:buChar char="•"/>
            </a:pPr>
            <a:r>
              <a:rPr lang="en-GB" sz="1600" dirty="0" smtClean="0">
                <a:latin typeface="Sassoon Infant Std" panose="020B0503020103030203" pitchFamily="34" charset="0"/>
              </a:rPr>
              <a:t>Create an</a:t>
            </a:r>
            <a:r>
              <a:rPr lang="en-GB" sz="1600" dirty="0" smtClean="0">
                <a:latin typeface="Sassoon Infant Std" panose="020B0503020103030203" pitchFamily="34" charset="0"/>
              </a:rPr>
              <a:t> A4 </a:t>
            </a:r>
            <a:r>
              <a:rPr lang="en-GB" sz="1600" dirty="0" smtClean="0">
                <a:latin typeface="Sassoon Infant Std" panose="020B0503020103030203" pitchFamily="34" charset="0"/>
              </a:rPr>
              <a:t>montage of you and the things that you have been getting up </a:t>
            </a:r>
            <a:r>
              <a:rPr lang="en-GB" sz="1600" dirty="0" smtClean="0">
                <a:latin typeface="Sassoon Infant Std" panose="020B0503020103030203" pitchFamily="34" charset="0"/>
              </a:rPr>
              <a:t>to. You </a:t>
            </a:r>
            <a:r>
              <a:rPr lang="en-GB" sz="1600" dirty="0" smtClean="0">
                <a:latin typeface="Sassoon Infant Std" panose="020B0503020103030203" pitchFamily="34" charset="0"/>
              </a:rPr>
              <a:t>can do this using printed photographs, </a:t>
            </a:r>
            <a:r>
              <a:rPr lang="en-GB" sz="1600" dirty="0" smtClean="0">
                <a:latin typeface="Sassoon Infant Std" panose="020B0503020103030203" pitchFamily="34" charset="0"/>
              </a:rPr>
              <a:t>use </a:t>
            </a:r>
            <a:r>
              <a:rPr lang="en-GB" sz="1600" dirty="0" smtClean="0">
                <a:latin typeface="Sassoon Infant Std" panose="020B0503020103030203" pitchFamily="34" charset="0"/>
              </a:rPr>
              <a:t>the computer or draw the pictures yourself. </a:t>
            </a:r>
          </a:p>
          <a:p>
            <a:pPr marL="285750" indent="-285750">
              <a:buFont typeface="Arial" panose="020B0604020202020204" pitchFamily="34" charset="0"/>
              <a:buChar char="•"/>
            </a:pPr>
            <a:r>
              <a:rPr lang="en-GB" sz="1600" dirty="0" smtClean="0">
                <a:latin typeface="Sassoon Infant Std" panose="020B0503020103030203" pitchFamily="34" charset="0"/>
              </a:rPr>
              <a:t>Challenge yourself to write the sentence ‘this is me’ using your word and sound </a:t>
            </a:r>
            <a:r>
              <a:rPr lang="en-GB" sz="1600" dirty="0" smtClean="0">
                <a:latin typeface="Sassoon Infant Std" panose="020B0503020103030203" pitchFamily="34" charset="0"/>
              </a:rPr>
              <a:t>mat</a:t>
            </a:r>
            <a:r>
              <a:rPr lang="en-GB" sz="1600" dirty="0">
                <a:latin typeface="Sassoon Infant Std" panose="020B0503020103030203" pitchFamily="34" charset="0"/>
              </a:rPr>
              <a:t> </a:t>
            </a:r>
            <a:r>
              <a:rPr lang="en-GB" sz="1600" dirty="0" smtClean="0">
                <a:latin typeface="Sassoon Infant Std" panose="020B0503020103030203" pitchFamily="34" charset="0"/>
              </a:rPr>
              <a:t>to go with your montage.</a:t>
            </a:r>
            <a:endParaRPr lang="en-GB" sz="1600" dirty="0" smtClean="0">
              <a:latin typeface="Sassoon Infant Std" panose="020B0503020103030203" pitchFamily="34" charset="0"/>
            </a:endParaRPr>
          </a:p>
          <a:p>
            <a:pPr marL="285750" indent="-285750">
              <a:buFont typeface="Arial" panose="020B0604020202020204" pitchFamily="34" charset="0"/>
              <a:buChar char="•"/>
            </a:pPr>
            <a:r>
              <a:rPr lang="en-GB" sz="1600" smtClean="0">
                <a:latin typeface="Sassoon Infant Std" panose="020B0503020103030203" pitchFamily="34" charset="0"/>
              </a:rPr>
              <a:t>Investigate making </a:t>
            </a:r>
            <a:r>
              <a:rPr lang="en-GB" sz="1600" dirty="0">
                <a:latin typeface="Sassoon Infant Std" panose="020B0503020103030203" pitchFamily="34" charset="0"/>
              </a:rPr>
              <a:t>s</a:t>
            </a:r>
            <a:r>
              <a:rPr lang="en-GB" sz="1600" dirty="0" smtClean="0">
                <a:latin typeface="Sassoon Infant Std" panose="020B0503020103030203" pitchFamily="34" charset="0"/>
              </a:rPr>
              <a:t>ome words  using the word wheels (see attached cut and stick sheet) and see how many words you can make</a:t>
            </a:r>
            <a:endParaRPr lang="en-GB" sz="1600" dirty="0">
              <a:latin typeface="Sassoon Infant Std" panose="020B0503020103030203" pitchFamily="34" charset="0"/>
            </a:endParaRPr>
          </a:p>
        </p:txBody>
      </p:sp>
      <p:sp>
        <p:nvSpPr>
          <p:cNvPr id="21" name="Rectangular Callout 20"/>
          <p:cNvSpPr/>
          <p:nvPr/>
        </p:nvSpPr>
        <p:spPr>
          <a:xfrm>
            <a:off x="4267848" y="117565"/>
            <a:ext cx="4288323" cy="1907177"/>
          </a:xfrm>
          <a:prstGeom prst="wedgeRectCallout">
            <a:avLst/>
          </a:prstGeom>
          <a:solidFill>
            <a:srgbClr val="D6BBEB"/>
          </a:solidFill>
          <a:ln w="57150">
            <a:solidFill>
              <a:srgbClr val="D6BB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4267848" y="117565"/>
            <a:ext cx="4170757" cy="2308324"/>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hlinkClick r:id="rId2"/>
              </a:rPr>
              <a:t>https://www.youtube.com/watch?v=ob7bOrRtX3Q</a:t>
            </a:r>
            <a:r>
              <a:rPr lang="en-GB" sz="1400" dirty="0" smtClean="0"/>
              <a:t> – </a:t>
            </a:r>
            <a:r>
              <a:rPr lang="en-GB" sz="1400" dirty="0" smtClean="0">
                <a:latin typeface="Sassoon Infant Std" panose="020B0503020103030203" pitchFamily="34" charset="0"/>
              </a:rPr>
              <a:t>this you tube website will reinforce all sounds and tricky words and help you say the ‘</a:t>
            </a:r>
            <a:r>
              <a:rPr lang="en-GB" sz="1400" dirty="0" err="1" smtClean="0">
                <a:latin typeface="Sassoon Infant Std" panose="020B0503020103030203" pitchFamily="34" charset="0"/>
              </a:rPr>
              <a:t>ure</a:t>
            </a:r>
            <a:r>
              <a:rPr lang="en-GB" sz="1400" dirty="0" smtClean="0">
                <a:latin typeface="Sassoon Infant Std" panose="020B0503020103030203" pitchFamily="34" charset="0"/>
              </a:rPr>
              <a:t>’ sound correctly </a:t>
            </a:r>
          </a:p>
          <a:p>
            <a:pPr marL="285750" indent="-285750">
              <a:buFont typeface="Arial" panose="020B0604020202020204" pitchFamily="34" charset="0"/>
              <a:buChar char="•"/>
            </a:pPr>
            <a:r>
              <a:rPr lang="en-GB" sz="1400" dirty="0" smtClean="0">
                <a:hlinkClick r:id="rId3"/>
              </a:rPr>
              <a:t>https://www.phonicsbloom.com/uk/game/yes-no-yeti?phase=3</a:t>
            </a:r>
            <a:r>
              <a:rPr lang="en-GB" sz="1400" dirty="0" smtClean="0"/>
              <a:t> – </a:t>
            </a:r>
            <a:r>
              <a:rPr lang="en-GB" sz="1400" dirty="0" smtClean="0">
                <a:latin typeface="Sassoon Infant Std" panose="020B0503020103030203" pitchFamily="34" charset="0"/>
              </a:rPr>
              <a:t>great game to practice reading</a:t>
            </a:r>
          </a:p>
          <a:p>
            <a:pPr marL="285750" indent="-285750">
              <a:buFont typeface="Arial" panose="020B0604020202020204" pitchFamily="34" charset="0"/>
              <a:buChar char="•"/>
            </a:pPr>
            <a:r>
              <a:rPr lang="en-GB" sz="1400" dirty="0" smtClean="0">
                <a:hlinkClick r:id="rId4"/>
              </a:rPr>
              <a:t>https://www.phonicsbloom.com/uk/game/alien-escape?phase=3</a:t>
            </a:r>
            <a:r>
              <a:rPr lang="en-GB" sz="1400" dirty="0" smtClean="0"/>
              <a:t> – </a:t>
            </a:r>
            <a:r>
              <a:rPr lang="en-GB" sz="1400" dirty="0" smtClean="0">
                <a:latin typeface="Sassoon Infant Std" panose="020B0503020103030203" pitchFamily="34" charset="0"/>
              </a:rPr>
              <a:t>great game for some spelling practice</a:t>
            </a:r>
          </a:p>
          <a:p>
            <a:endParaRPr lang="en-GB" dirty="0">
              <a:latin typeface="Sassoon Infant Std" panose="020B0503020103030203" pitchFamily="34" charset="0"/>
            </a:endParaRPr>
          </a:p>
        </p:txBody>
      </p:sp>
      <p:sp>
        <p:nvSpPr>
          <p:cNvPr id="24" name="TextBox 23"/>
          <p:cNvSpPr txBox="1"/>
          <p:nvPr/>
        </p:nvSpPr>
        <p:spPr>
          <a:xfrm>
            <a:off x="8889343" y="16826"/>
            <a:ext cx="3288771" cy="4939814"/>
          </a:xfrm>
          <a:prstGeom prst="rect">
            <a:avLst/>
          </a:prstGeom>
          <a:noFill/>
        </p:spPr>
        <p:txBody>
          <a:bodyPr wrap="square" rtlCol="0">
            <a:spAutoFit/>
          </a:bodyPr>
          <a:lstStyle/>
          <a:p>
            <a:pPr algn="ctr"/>
            <a:r>
              <a:rPr lang="en-GB" sz="1500" b="1" dirty="0" smtClean="0">
                <a:latin typeface="Sassoon Infant Std" panose="020B0503020103030203" pitchFamily="34" charset="0"/>
              </a:rPr>
              <a:t>Treasure Hunt</a:t>
            </a:r>
          </a:p>
          <a:p>
            <a:pPr algn="ctr"/>
            <a:r>
              <a:rPr lang="en-GB" sz="1500" dirty="0" smtClean="0">
                <a:latin typeface="Sassoon Infant Std" panose="020B0503020103030203" pitchFamily="34" charset="0"/>
              </a:rPr>
              <a:t>these can be played indoors and /or outdoors</a:t>
            </a:r>
          </a:p>
          <a:p>
            <a:pPr marL="285750" indent="-285750">
              <a:buFont typeface="Arial" panose="020B0604020202020204" pitchFamily="34" charset="0"/>
              <a:buChar char="•"/>
            </a:pPr>
            <a:r>
              <a:rPr lang="en-GB" sz="1500" dirty="0" smtClean="0">
                <a:latin typeface="Sassoon Infant Std" panose="020B0503020103030203" pitchFamily="34" charset="0"/>
              </a:rPr>
              <a:t>Construct a </a:t>
            </a:r>
            <a:r>
              <a:rPr lang="en-GB" sz="1500" dirty="0" smtClean="0">
                <a:latin typeface="Sassoon Infant Std" panose="020B0503020103030203" pitchFamily="34" charset="0"/>
              </a:rPr>
              <a:t>treasure hunt game by printing the attachment and hiding the words (blue words). Children find as many as they can </a:t>
            </a:r>
            <a:r>
              <a:rPr lang="en-GB" sz="1500" dirty="0" smtClean="0">
                <a:latin typeface="Sassoon Infant Std" panose="020B0503020103030203" pitchFamily="34" charset="0"/>
              </a:rPr>
              <a:t>Each </a:t>
            </a:r>
            <a:r>
              <a:rPr lang="en-GB" sz="1500" dirty="0" smtClean="0">
                <a:latin typeface="Sassoon Infant Std" panose="020B0503020103030203" pitchFamily="34" charset="0"/>
              </a:rPr>
              <a:t>time they find one they have to say the word to score a point. Score a certain number to obtain a </a:t>
            </a:r>
            <a:r>
              <a:rPr lang="en-GB" sz="1500" dirty="0" smtClean="0">
                <a:latin typeface="Sassoon Infant Std" panose="020B0503020103030203" pitchFamily="34" charset="0"/>
              </a:rPr>
              <a:t>treat or receive a certificate off us. Let us know on </a:t>
            </a:r>
            <a:r>
              <a:rPr lang="en-GB" sz="1500" dirty="0" err="1" smtClean="0">
                <a:latin typeface="Sassoon Infant Std" panose="020B0503020103030203" pitchFamily="34" charset="0"/>
              </a:rPr>
              <a:t>virtual@beaudesert</a:t>
            </a:r>
            <a:r>
              <a:rPr lang="en-GB" sz="1500" dirty="0" smtClean="0">
                <a:latin typeface="Sassoon Infant Std" panose="020B0503020103030203" pitchFamily="34" charset="0"/>
              </a:rPr>
              <a:t>.</a:t>
            </a:r>
            <a:endParaRPr lang="en-GB" sz="1500" dirty="0" smtClean="0">
              <a:latin typeface="Sassoon Infant Std" panose="020B0503020103030203" pitchFamily="34" charset="0"/>
            </a:endParaRPr>
          </a:p>
          <a:p>
            <a:pPr marL="285750" indent="-285750">
              <a:buFont typeface="Arial" panose="020B0604020202020204" pitchFamily="34" charset="0"/>
              <a:buChar char="•"/>
            </a:pPr>
            <a:r>
              <a:rPr lang="en-GB" sz="1500" dirty="0" smtClean="0">
                <a:latin typeface="Sassoon Infant Std" panose="020B0503020103030203" pitchFamily="34" charset="0"/>
              </a:rPr>
              <a:t>Vary the</a:t>
            </a:r>
            <a:r>
              <a:rPr lang="en-GB" sz="1500" dirty="0" smtClean="0">
                <a:latin typeface="Sassoon Infant Std" panose="020B0503020103030203" pitchFamily="34" charset="0"/>
              </a:rPr>
              <a:t> game using </a:t>
            </a:r>
            <a:r>
              <a:rPr lang="en-GB" sz="1500" dirty="0" smtClean="0">
                <a:latin typeface="Sassoon Infant Std" panose="020B0503020103030203" pitchFamily="34" charset="0"/>
              </a:rPr>
              <a:t>phase 3 sounds – attachment </a:t>
            </a:r>
            <a:r>
              <a:rPr lang="en-GB" sz="1500" dirty="0" smtClean="0">
                <a:latin typeface="Sassoon Infant Std" panose="020B0503020103030203" pitchFamily="34" charset="0"/>
              </a:rPr>
              <a:t>included or</a:t>
            </a:r>
            <a:endParaRPr lang="en-GB" sz="1500" dirty="0" smtClean="0">
              <a:latin typeface="Sassoon Infant Std" panose="020B0503020103030203" pitchFamily="34" charset="0"/>
            </a:endParaRPr>
          </a:p>
          <a:p>
            <a:pPr marL="285750" indent="-285750">
              <a:buFont typeface="Arial" panose="020B0604020202020204" pitchFamily="34" charset="0"/>
              <a:buChar char="•"/>
            </a:pPr>
            <a:r>
              <a:rPr lang="en-GB" sz="1500" dirty="0" smtClean="0">
                <a:latin typeface="Sassoon Infant Std" panose="020B0503020103030203" pitchFamily="34" charset="0"/>
              </a:rPr>
              <a:t>have </a:t>
            </a:r>
            <a:r>
              <a:rPr lang="en-GB" sz="1500" dirty="0" smtClean="0">
                <a:latin typeface="Sassoon Infant Std" panose="020B0503020103030203" pitchFamily="34" charset="0"/>
              </a:rPr>
              <a:t>6 or so pieces of paper with just the </a:t>
            </a:r>
            <a:r>
              <a:rPr lang="en-GB" sz="1500" b="1" dirty="0" err="1" smtClean="0">
                <a:latin typeface="Sassoon Infant Std" panose="020B0503020103030203" pitchFamily="34" charset="0"/>
              </a:rPr>
              <a:t>ure</a:t>
            </a:r>
            <a:r>
              <a:rPr lang="en-GB" sz="1500" b="1" dirty="0" smtClean="0">
                <a:latin typeface="Sassoon Infant Std" panose="020B0503020103030203" pitchFamily="34" charset="0"/>
              </a:rPr>
              <a:t> </a:t>
            </a:r>
            <a:r>
              <a:rPr lang="en-GB" sz="1500" dirty="0" smtClean="0">
                <a:latin typeface="Sassoon Infant Std" panose="020B0503020103030203" pitchFamily="34" charset="0"/>
              </a:rPr>
              <a:t>sound or the </a:t>
            </a:r>
            <a:r>
              <a:rPr lang="en-GB" sz="1500" b="1" dirty="0" err="1" smtClean="0">
                <a:latin typeface="Sassoon Infant Std" panose="020B0503020103030203" pitchFamily="34" charset="0"/>
              </a:rPr>
              <a:t>th</a:t>
            </a:r>
            <a:r>
              <a:rPr lang="en-GB" sz="1500" b="1" dirty="0" smtClean="0">
                <a:latin typeface="Sassoon Infant Std" panose="020B0503020103030203" pitchFamily="34" charset="0"/>
              </a:rPr>
              <a:t> </a:t>
            </a:r>
            <a:r>
              <a:rPr lang="en-GB" sz="1500" dirty="0" smtClean="0">
                <a:latin typeface="Sassoon Infant Std" panose="020B0503020103030203" pitchFamily="34" charset="0"/>
              </a:rPr>
              <a:t>sound on them. These can then be hidden.</a:t>
            </a:r>
          </a:p>
          <a:p>
            <a:pPr marL="285750" indent="-285750">
              <a:buFont typeface="Arial" panose="020B0604020202020204" pitchFamily="34" charset="0"/>
              <a:buChar char="•"/>
            </a:pPr>
            <a:r>
              <a:rPr lang="en-GB" sz="1500" dirty="0" smtClean="0">
                <a:latin typeface="Sassoon Infant Std" panose="020B0503020103030203" pitchFamily="34" charset="0"/>
              </a:rPr>
              <a:t>Or you </a:t>
            </a:r>
            <a:r>
              <a:rPr lang="en-GB" sz="1500" dirty="0" smtClean="0">
                <a:latin typeface="Sassoon Infant Std" panose="020B0503020103030203" pitchFamily="34" charset="0"/>
              </a:rPr>
              <a:t>could hide words that begin with or have these sounds in them. You may have to limit the number of words to six words.</a:t>
            </a:r>
            <a:endParaRPr lang="en-GB" sz="1500" dirty="0">
              <a:latin typeface="Sassoon Infant Std" panose="020B0503020103030203" pitchFamily="34" charset="0"/>
            </a:endParaRPr>
          </a:p>
        </p:txBody>
      </p:sp>
      <p:pic>
        <p:nvPicPr>
          <p:cNvPr id="2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826096" y="4081515"/>
            <a:ext cx="2408973" cy="3143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4458586" y="4669194"/>
            <a:ext cx="3369770" cy="2308324"/>
          </a:xfrm>
          <a:prstGeom prst="rect">
            <a:avLst/>
          </a:prstGeom>
          <a:noFill/>
        </p:spPr>
        <p:txBody>
          <a:bodyPr wrap="square" rtlCol="0">
            <a:spAutoFit/>
          </a:bodyPr>
          <a:lstStyle/>
          <a:p>
            <a:pPr algn="ctr"/>
            <a:r>
              <a:rPr lang="en-GB" b="1" dirty="0" smtClean="0">
                <a:latin typeface="Sassoon Infant Std" panose="020B0503020103030203" pitchFamily="34" charset="0"/>
              </a:rPr>
              <a:t>Design and make</a:t>
            </a:r>
          </a:p>
          <a:p>
            <a:pPr marL="285750" indent="-285750">
              <a:buFont typeface="Arial" panose="020B0604020202020204" pitchFamily="34" charset="0"/>
              <a:buChar char="•"/>
            </a:pPr>
            <a:r>
              <a:rPr lang="en-GB" dirty="0" smtClean="0">
                <a:latin typeface="Sassoon Infant Std" panose="020B0503020103030203" pitchFamily="34" charset="0"/>
              </a:rPr>
              <a:t>Create your own pairs games using the sounds </a:t>
            </a:r>
            <a:r>
              <a:rPr lang="en-GB" b="1" dirty="0" err="1" smtClean="0">
                <a:latin typeface="Sassoon Infant Std" panose="020B0503020103030203" pitchFamily="34" charset="0"/>
              </a:rPr>
              <a:t>ure</a:t>
            </a:r>
            <a:r>
              <a:rPr lang="en-GB" dirty="0" smtClean="0">
                <a:latin typeface="Sassoon Infant Std" panose="020B0503020103030203" pitchFamily="34" charset="0"/>
              </a:rPr>
              <a:t> and </a:t>
            </a:r>
            <a:r>
              <a:rPr lang="en-GB" b="1" dirty="0" err="1" smtClean="0">
                <a:latin typeface="Sassoon Infant Std" panose="020B0503020103030203" pitchFamily="34" charset="0"/>
              </a:rPr>
              <a:t>th</a:t>
            </a:r>
            <a:r>
              <a:rPr lang="en-GB" dirty="0" err="1" smtClean="0">
                <a:latin typeface="Sassoon Infant Std" panose="020B0503020103030203" pitchFamily="34" charset="0"/>
              </a:rPr>
              <a:t>.</a:t>
            </a:r>
            <a:r>
              <a:rPr lang="en-GB" dirty="0" smtClean="0">
                <a:latin typeface="Sassoon Infant Std" panose="020B0503020103030203" pitchFamily="34" charset="0"/>
              </a:rPr>
              <a:t> You could match written word to written word or picture to picture of the words that begin with or have the above sounds in them. </a:t>
            </a:r>
            <a:endParaRPr lang="en-GB" dirty="0">
              <a:latin typeface="Sassoon Infant Std" panose="020B0503020103030203" pitchFamily="34" charset="0"/>
            </a:endParaRPr>
          </a:p>
        </p:txBody>
      </p:sp>
      <p:sp>
        <p:nvSpPr>
          <p:cNvPr id="27" name="Rectangular Callout 26"/>
          <p:cNvSpPr/>
          <p:nvPr/>
        </p:nvSpPr>
        <p:spPr>
          <a:xfrm rot="10800000">
            <a:off x="7685705" y="5492411"/>
            <a:ext cx="2359631" cy="1286642"/>
          </a:xfrm>
          <a:prstGeom prst="wedgeRectCallout">
            <a:avLst>
              <a:gd name="adj1" fmla="val -3051"/>
              <a:gd name="adj2" fmla="val 6076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29" name="TextBox 28"/>
          <p:cNvSpPr txBox="1"/>
          <p:nvPr/>
        </p:nvSpPr>
        <p:spPr>
          <a:xfrm>
            <a:off x="7637506" y="5611229"/>
            <a:ext cx="2521133" cy="1077218"/>
          </a:xfrm>
          <a:prstGeom prst="rect">
            <a:avLst/>
          </a:prstGeom>
          <a:noFill/>
        </p:spPr>
        <p:txBody>
          <a:bodyPr wrap="square" rtlCol="0">
            <a:spAutoFit/>
          </a:bodyPr>
          <a:lstStyle/>
          <a:p>
            <a:pPr algn="ctr"/>
            <a:r>
              <a:rPr lang="en-GB" sz="1600" b="1" dirty="0" smtClean="0">
                <a:solidFill>
                  <a:schemeClr val="bg1"/>
                </a:solidFill>
                <a:latin typeface="Sassoon Infant Std" panose="020B0503020103030203" pitchFamily="34" charset="0"/>
              </a:rPr>
              <a:t>Cut and stick </a:t>
            </a:r>
            <a:r>
              <a:rPr lang="en-GB" sz="1600" dirty="0" smtClean="0">
                <a:solidFill>
                  <a:schemeClr val="bg1"/>
                </a:solidFill>
                <a:latin typeface="Sassoon Infant Std" panose="020B0503020103030203" pitchFamily="34" charset="0"/>
              </a:rPr>
              <a:t>activities</a:t>
            </a:r>
          </a:p>
          <a:p>
            <a:pPr marL="285750" indent="-285750">
              <a:buFont typeface="Arial" panose="020B0604020202020204" pitchFamily="34" charset="0"/>
              <a:buChar char="•"/>
            </a:pPr>
            <a:r>
              <a:rPr lang="en-GB" sz="1600" dirty="0" smtClean="0">
                <a:solidFill>
                  <a:schemeClr val="bg1"/>
                </a:solidFill>
                <a:latin typeface="Sassoon Infant Std" panose="020B0503020103030203" pitchFamily="34" charset="0"/>
              </a:rPr>
              <a:t>Explore</a:t>
            </a:r>
            <a:r>
              <a:rPr lang="en-GB" sz="1600" dirty="0" smtClean="0">
                <a:solidFill>
                  <a:schemeClr val="bg1"/>
                </a:solidFill>
                <a:latin typeface="Sassoon Infant Std" panose="020B0503020103030203" pitchFamily="34" charset="0"/>
              </a:rPr>
              <a:t> </a:t>
            </a:r>
            <a:r>
              <a:rPr lang="en-GB" sz="1600" dirty="0" smtClean="0">
                <a:solidFill>
                  <a:schemeClr val="bg1"/>
                </a:solidFill>
                <a:latin typeface="Sassoon Infant Std" panose="020B0503020103030203" pitchFamily="34" charset="0"/>
              </a:rPr>
              <a:t>the cut and stick activities attached to this </a:t>
            </a:r>
            <a:r>
              <a:rPr lang="en-GB" sz="1600" dirty="0" err="1" smtClean="0">
                <a:solidFill>
                  <a:schemeClr val="bg1"/>
                </a:solidFill>
                <a:latin typeface="Sassoon Infant Std" panose="020B0503020103030203" pitchFamily="34" charset="0"/>
              </a:rPr>
              <a:t>powerpoint</a:t>
            </a:r>
            <a:r>
              <a:rPr lang="en-GB" sz="1600" dirty="0" smtClean="0">
                <a:solidFill>
                  <a:schemeClr val="bg1"/>
                </a:solidFill>
                <a:latin typeface="Sassoon Infant Std" panose="020B0503020103030203" pitchFamily="34" charset="0"/>
              </a:rPr>
              <a:t>.</a:t>
            </a:r>
            <a:endParaRPr lang="en-GB" sz="1600" dirty="0">
              <a:solidFill>
                <a:schemeClr val="bg1"/>
              </a:solidFill>
              <a:latin typeface="Sassoon Infant Std" panose="020B0503020103030203" pitchFamily="34" charset="0"/>
            </a:endParaRPr>
          </a:p>
        </p:txBody>
      </p:sp>
      <p:pic>
        <p:nvPicPr>
          <p:cNvPr id="30" name="Picture 29"/>
          <p:cNvPicPr>
            <a:picLocks noChangeAspect="1"/>
          </p:cNvPicPr>
          <p:nvPr/>
        </p:nvPicPr>
        <p:blipFill>
          <a:blip r:embed="rId6"/>
          <a:stretch>
            <a:fillRect/>
          </a:stretch>
        </p:blipFill>
        <p:spPr>
          <a:xfrm>
            <a:off x="7326698" y="3619511"/>
            <a:ext cx="1332886" cy="1336705"/>
          </a:xfrm>
          <a:prstGeom prst="rect">
            <a:avLst/>
          </a:prstGeom>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0315" y="5461542"/>
            <a:ext cx="2342242" cy="1317511"/>
          </a:xfrm>
          <a:prstGeom prst="rect">
            <a:avLst/>
          </a:prstGeom>
        </p:spPr>
      </p:pic>
      <p:pic>
        <p:nvPicPr>
          <p:cNvPr id="33"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77539" y="5755647"/>
            <a:ext cx="1920654" cy="1080368"/>
          </a:xfrm>
          <a:prstGeom prst="rect">
            <a:avLst/>
          </a:prstGeom>
        </p:spPr>
      </p:pic>
      <p:pic>
        <p:nvPicPr>
          <p:cNvPr id="34" name="Picture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08960" y="4870183"/>
            <a:ext cx="1533404" cy="862539"/>
          </a:xfrm>
          <a:prstGeom prst="rect">
            <a:avLst/>
          </a:prstGeom>
        </p:spPr>
      </p:pic>
      <p:pic>
        <p:nvPicPr>
          <p:cNvPr id="31" name="Picture 30"/>
          <p:cNvPicPr>
            <a:picLocks noChangeAspect="1"/>
          </p:cNvPicPr>
          <p:nvPr/>
        </p:nvPicPr>
        <p:blipFill>
          <a:blip r:embed="rId10"/>
          <a:stretch>
            <a:fillRect/>
          </a:stretch>
        </p:blipFill>
        <p:spPr>
          <a:xfrm>
            <a:off x="8045093" y="1854795"/>
            <a:ext cx="993349" cy="993349"/>
          </a:xfrm>
          <a:prstGeom prst="rect">
            <a:avLst/>
          </a:prstGeom>
        </p:spPr>
      </p:pic>
      <p:pic>
        <p:nvPicPr>
          <p:cNvPr id="35" name="Picture 34"/>
          <p:cNvPicPr>
            <a:picLocks noChangeAspect="1"/>
          </p:cNvPicPr>
          <p:nvPr/>
        </p:nvPicPr>
        <p:blipFill rotWithShape="1">
          <a:blip r:embed="rId11"/>
          <a:srcRect b="9334"/>
          <a:stretch/>
        </p:blipFill>
        <p:spPr>
          <a:xfrm>
            <a:off x="3479431" y="87306"/>
            <a:ext cx="1036040" cy="789810"/>
          </a:xfrm>
          <a:prstGeom prst="rect">
            <a:avLst/>
          </a:prstGeom>
        </p:spPr>
      </p:pic>
      <p:pic>
        <p:nvPicPr>
          <p:cNvPr id="36" name="Picture 35"/>
          <p:cNvPicPr>
            <a:picLocks noChangeAspect="1"/>
          </p:cNvPicPr>
          <p:nvPr/>
        </p:nvPicPr>
        <p:blipFill>
          <a:blip r:embed="rId12"/>
          <a:stretch>
            <a:fillRect/>
          </a:stretch>
        </p:blipFill>
        <p:spPr>
          <a:xfrm>
            <a:off x="10673695" y="5691550"/>
            <a:ext cx="1371753" cy="1014361"/>
          </a:xfrm>
          <a:prstGeom prst="rect">
            <a:avLst/>
          </a:prstGeom>
        </p:spPr>
      </p:pic>
    </p:spTree>
    <p:extLst>
      <p:ext uri="{BB962C8B-B14F-4D97-AF65-F5344CB8AC3E}">
        <p14:creationId xmlns:p14="http://schemas.microsoft.com/office/powerpoint/2010/main" val="1745554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94245" y="57393"/>
            <a:ext cx="2644383" cy="5686199"/>
          </a:xfrm>
          <a:prstGeom prst="wedgeRoundRectCallou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238748" y="332657"/>
            <a:ext cx="2401121" cy="4585871"/>
          </a:xfrm>
          <a:prstGeom prst="rect">
            <a:avLst/>
          </a:prstGeom>
          <a:noFill/>
        </p:spPr>
        <p:txBody>
          <a:bodyPr wrap="square" rtlCol="0">
            <a:spAutoFit/>
          </a:bodyPr>
          <a:lstStyle/>
          <a:p>
            <a:pPr algn="ctr"/>
            <a:r>
              <a:rPr lang="en-GB" sz="1600" b="1" dirty="0">
                <a:latin typeface="Sassoon Infant Std" pitchFamily="34" charset="0"/>
              </a:rPr>
              <a:t>Art </a:t>
            </a:r>
            <a:r>
              <a:rPr lang="en-GB" sz="1600" dirty="0">
                <a:latin typeface="Sassoon Infant Std" pitchFamily="34" charset="0"/>
              </a:rPr>
              <a:t>Divide a piece of A4 paper into thirds.  In the first column write ‘1 less’, in the middle column write ‘my number’ and in the last column write ‘1 more’.  Choose your favourite number from 1-10 or 11 – 20.  Using your favourite number either paint, draw or stick a picture to illustrate your number.  Can you do the same picture on either side to illustrate 1 more and 1 less?</a:t>
            </a:r>
          </a:p>
          <a:p>
            <a:pPr marL="285750" indent="-285750">
              <a:buFont typeface="Arial" panose="020B0604020202020204" pitchFamily="34" charset="0"/>
              <a:buChar char="•"/>
            </a:pPr>
            <a:endParaRPr lang="en-GB" b="1" dirty="0"/>
          </a:p>
          <a:p>
            <a:endParaRPr lang="en-GB" dirty="0"/>
          </a:p>
        </p:txBody>
      </p:sp>
      <p:sp>
        <p:nvSpPr>
          <p:cNvPr id="4" name="TextBox 3"/>
          <p:cNvSpPr txBox="1"/>
          <p:nvPr/>
        </p:nvSpPr>
        <p:spPr>
          <a:xfrm>
            <a:off x="2918649" y="2651494"/>
            <a:ext cx="4779530" cy="1077218"/>
          </a:xfrm>
          <a:prstGeom prst="rect">
            <a:avLst/>
          </a:prstGeom>
          <a:noFill/>
          <a:ln w="57150">
            <a:solidFill>
              <a:srgbClr val="00B050"/>
            </a:solidFill>
          </a:ln>
        </p:spPr>
        <p:txBody>
          <a:bodyPr wrap="square" rtlCol="0">
            <a:spAutoFit/>
          </a:bodyPr>
          <a:lstStyle/>
          <a:p>
            <a:pPr algn="ctr"/>
            <a:r>
              <a:rPr lang="en-GB" sz="3200" b="1" dirty="0">
                <a:solidFill>
                  <a:srgbClr val="92D050"/>
                </a:solidFill>
                <a:latin typeface="Sassoon Infant Std" pitchFamily="34" charset="0"/>
              </a:rPr>
              <a:t>4</a:t>
            </a:r>
            <a:r>
              <a:rPr lang="en-GB" sz="3200" b="1" baseline="30000" dirty="0">
                <a:solidFill>
                  <a:srgbClr val="92D050"/>
                </a:solidFill>
                <a:latin typeface="Sassoon Infant Std" pitchFamily="34" charset="0"/>
              </a:rPr>
              <a:t>th</a:t>
            </a:r>
            <a:r>
              <a:rPr lang="en-GB" sz="3200" b="1" dirty="0">
                <a:solidFill>
                  <a:srgbClr val="92D050"/>
                </a:solidFill>
                <a:latin typeface="Sassoon Infant Std" pitchFamily="34" charset="0"/>
              </a:rPr>
              <a:t> – 8</a:t>
            </a:r>
            <a:r>
              <a:rPr lang="en-GB" sz="3200" b="1" baseline="30000" dirty="0">
                <a:solidFill>
                  <a:srgbClr val="92D050"/>
                </a:solidFill>
                <a:latin typeface="Sassoon Infant Std" pitchFamily="34" charset="0"/>
              </a:rPr>
              <a:t>th</a:t>
            </a:r>
            <a:r>
              <a:rPr lang="en-GB" sz="3200" b="1" dirty="0">
                <a:solidFill>
                  <a:srgbClr val="92D050"/>
                </a:solidFill>
                <a:latin typeface="Sassoon Infant Std" pitchFamily="34" charset="0"/>
              </a:rPr>
              <a:t> May</a:t>
            </a:r>
          </a:p>
          <a:p>
            <a:pPr algn="ctr"/>
            <a:r>
              <a:rPr lang="en-GB" sz="3200" b="1" dirty="0">
                <a:solidFill>
                  <a:srgbClr val="92D050"/>
                </a:solidFill>
                <a:latin typeface="Sassoon Infant Std" pitchFamily="34" charset="0"/>
              </a:rPr>
              <a:t>Maths activities</a:t>
            </a:r>
          </a:p>
        </p:txBody>
      </p:sp>
      <p:sp>
        <p:nvSpPr>
          <p:cNvPr id="3" name="Cloud Callout 2"/>
          <p:cNvSpPr/>
          <p:nvPr/>
        </p:nvSpPr>
        <p:spPr>
          <a:xfrm>
            <a:off x="2883131" y="65698"/>
            <a:ext cx="4838459" cy="2051692"/>
          </a:xfrm>
          <a:prstGeom prst="cloudCallout">
            <a:avLst/>
          </a:prstGeom>
          <a:solidFill>
            <a:srgbClr val="0070C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Design </a:t>
            </a:r>
          </a:p>
          <a:p>
            <a:pPr algn="ctr"/>
            <a:r>
              <a:rPr lang="en-GB" sz="2000" dirty="0"/>
              <a:t>Can you design and make your own board game involving either 1 less or subtraction?</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03" y="4470640"/>
            <a:ext cx="2448556" cy="1423579"/>
          </a:xfrm>
          <a:prstGeom prst="rect">
            <a:avLst/>
          </a:prstGeom>
        </p:spPr>
      </p:pic>
      <p:sp>
        <p:nvSpPr>
          <p:cNvPr id="17" name="Rectangular Callout 16"/>
          <p:cNvSpPr/>
          <p:nvPr/>
        </p:nvSpPr>
        <p:spPr>
          <a:xfrm>
            <a:off x="7901611" y="195114"/>
            <a:ext cx="4102634" cy="3003053"/>
          </a:xfrm>
          <a:prstGeom prst="wedgeRect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8043620" y="243513"/>
            <a:ext cx="3620248" cy="2800767"/>
          </a:xfrm>
          <a:prstGeom prst="rect">
            <a:avLst/>
          </a:prstGeom>
          <a:noFill/>
        </p:spPr>
        <p:txBody>
          <a:bodyPr wrap="square" rtlCol="0">
            <a:spAutoFit/>
          </a:bodyPr>
          <a:lstStyle/>
          <a:p>
            <a:r>
              <a:rPr lang="en-GB" sz="1600" b="1" dirty="0">
                <a:solidFill>
                  <a:schemeClr val="bg1"/>
                </a:solidFill>
              </a:rPr>
              <a:t>Outdoors</a:t>
            </a:r>
            <a:r>
              <a:rPr lang="en-GB" sz="1600" dirty="0">
                <a:solidFill>
                  <a:schemeClr val="bg1"/>
                </a:solidFill>
              </a:rPr>
              <a:t> -  can you make your own ‘1 less’ hoopla game using items that you have at home for the skittles, e.g. tin cans, toilet roll tubes, plastic bottles.  Attach  1 number from 1 – 10  on each bottle.  Make yourself a set of hoops using cardboard.  On each hoop write a different subtraction sum.  For example </a:t>
            </a:r>
          </a:p>
          <a:p>
            <a:r>
              <a:rPr lang="en-GB" sz="1600" dirty="0">
                <a:solidFill>
                  <a:schemeClr val="bg1"/>
                </a:solidFill>
              </a:rPr>
              <a:t>10 - 1 , 5 - 1, etc. Can you find the answer to your sum on your skittles and throw the hoop onto it?</a:t>
            </a:r>
          </a:p>
        </p:txBody>
      </p:sp>
      <p:sp>
        <p:nvSpPr>
          <p:cNvPr id="19" name="Rectangle 18"/>
          <p:cNvSpPr/>
          <p:nvPr/>
        </p:nvSpPr>
        <p:spPr>
          <a:xfrm>
            <a:off x="3810000" y="2828836"/>
            <a:ext cx="4572000" cy="369332"/>
          </a:xfrm>
          <a:prstGeom prst="rect">
            <a:avLst/>
          </a:prstGeom>
        </p:spPr>
        <p:txBody>
          <a:bodyPr>
            <a:spAutoFit/>
          </a:bodyPr>
          <a:lstStyle/>
          <a:p>
            <a:endParaRPr lang="en-GB" dirty="0"/>
          </a:p>
        </p:txBody>
      </p:sp>
      <p:sp>
        <p:nvSpPr>
          <p:cNvPr id="21" name="Oval Callout 20"/>
          <p:cNvSpPr/>
          <p:nvPr/>
        </p:nvSpPr>
        <p:spPr>
          <a:xfrm>
            <a:off x="6178192" y="4054275"/>
            <a:ext cx="3759818" cy="2547283"/>
          </a:xfrm>
          <a:prstGeom prst="wedgeEllipseCallo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p:cNvSpPr txBox="1"/>
          <p:nvPr/>
        </p:nvSpPr>
        <p:spPr>
          <a:xfrm>
            <a:off x="6752633" y="4373088"/>
            <a:ext cx="2880320" cy="1938992"/>
          </a:xfrm>
          <a:prstGeom prst="rect">
            <a:avLst/>
          </a:prstGeom>
          <a:noFill/>
        </p:spPr>
        <p:txBody>
          <a:bodyPr wrap="square" rtlCol="0">
            <a:spAutoFit/>
          </a:bodyPr>
          <a:lstStyle/>
          <a:p>
            <a:r>
              <a:rPr lang="en-GB" sz="2000" b="1" dirty="0">
                <a:solidFill>
                  <a:schemeClr val="bg1"/>
                </a:solidFill>
                <a:latin typeface="Sassoon Infant Std" panose="020B0503020103030203" pitchFamily="34" charset="0"/>
              </a:rPr>
              <a:t>Illustrate</a:t>
            </a:r>
            <a:r>
              <a:rPr lang="en-GB" sz="2000" dirty="0">
                <a:solidFill>
                  <a:schemeClr val="bg1"/>
                </a:solidFill>
                <a:latin typeface="Sassoon Infant Std" panose="020B0503020103030203" pitchFamily="34" charset="0"/>
              </a:rPr>
              <a:t> - how many different ways you can make your favourite number using subtraction? Choose  a number from  1-10 or 11-20.</a:t>
            </a:r>
          </a:p>
        </p:txBody>
      </p:sp>
      <p:pic>
        <p:nvPicPr>
          <p:cNvPr id="1026" name="Picture 2" descr="Chenille Stem Ring Toss Game | Fun Family Craf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4045" y="3286925"/>
            <a:ext cx="1660544" cy="16605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3" name="Object 22"/>
          <p:cNvGraphicFramePr>
            <a:graphicFrameLocks noChangeAspect="1"/>
          </p:cNvGraphicFramePr>
          <p:nvPr>
            <p:extLst>
              <p:ext uri="{D42A27DB-BD31-4B8C-83A1-F6EECF244321}">
                <p14:modId xmlns:p14="http://schemas.microsoft.com/office/powerpoint/2010/main" val="2753520860"/>
              </p:ext>
            </p:extLst>
          </p:nvPr>
        </p:nvGraphicFramePr>
        <p:xfrm>
          <a:off x="9234828" y="5023160"/>
          <a:ext cx="2617323" cy="1742118"/>
        </p:xfrm>
        <a:graphic>
          <a:graphicData uri="http://schemas.openxmlformats.org/presentationml/2006/ole">
            <mc:AlternateContent xmlns:mc="http://schemas.openxmlformats.org/markup-compatibility/2006">
              <mc:Choice xmlns:v="urn:schemas-microsoft-com:vml" Requires="v">
                <p:oleObj spid="_x0000_s1032" name="Document" r:id="rId5" imgW="8903860" imgH="5468571" progId="Word.Document.12">
                  <p:embed/>
                </p:oleObj>
              </mc:Choice>
              <mc:Fallback>
                <p:oleObj name="Document" r:id="rId5" imgW="8903860" imgH="5468571" progId="Word.Document.12">
                  <p:embed/>
                  <p:pic>
                    <p:nvPicPr>
                      <p:cNvPr id="23" name="Object 22"/>
                      <p:cNvPicPr/>
                      <p:nvPr/>
                    </p:nvPicPr>
                    <p:blipFill>
                      <a:blip r:embed="rId6"/>
                      <a:stretch>
                        <a:fillRect/>
                      </a:stretch>
                    </p:blipFill>
                    <p:spPr>
                      <a:xfrm>
                        <a:off x="9234828" y="5023160"/>
                        <a:ext cx="2617323" cy="1742118"/>
                      </a:xfrm>
                      <a:prstGeom prst="rect">
                        <a:avLst/>
                      </a:prstGeom>
                    </p:spPr>
                  </p:pic>
                </p:oleObj>
              </mc:Fallback>
            </mc:AlternateContent>
          </a:graphicData>
        </a:graphic>
      </p:graphicFrame>
      <p:sp>
        <p:nvSpPr>
          <p:cNvPr id="2" name="Rectangular Callout 1"/>
          <p:cNvSpPr/>
          <p:nvPr/>
        </p:nvSpPr>
        <p:spPr>
          <a:xfrm>
            <a:off x="2687304" y="4322734"/>
            <a:ext cx="3278939" cy="2039700"/>
          </a:xfrm>
          <a:prstGeom prst="wedgeRect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989922" y="4557754"/>
            <a:ext cx="2772308" cy="1569660"/>
          </a:xfrm>
          <a:prstGeom prst="rect">
            <a:avLst/>
          </a:prstGeom>
          <a:noFill/>
        </p:spPr>
        <p:txBody>
          <a:bodyPr wrap="square" rtlCol="0">
            <a:spAutoFit/>
          </a:bodyPr>
          <a:lstStyle/>
          <a:p>
            <a:r>
              <a:rPr lang="en-GB" sz="1600" b="1" dirty="0">
                <a:solidFill>
                  <a:schemeClr val="bg1"/>
                </a:solidFill>
                <a:latin typeface="Sassoon Infant Std" panose="020B0503020103030203" pitchFamily="34" charset="0"/>
              </a:rPr>
              <a:t>ICT – </a:t>
            </a:r>
            <a:r>
              <a:rPr lang="en-GB" sz="1600" dirty="0">
                <a:solidFill>
                  <a:schemeClr val="bg1"/>
                </a:solidFill>
                <a:latin typeface="Sassoon Infant Std" panose="020B0503020103030203" pitchFamily="34" charset="0"/>
              </a:rPr>
              <a:t>play 1 less and subtraction activities on Topmarks.co.uk</a:t>
            </a:r>
            <a:endParaRPr lang="en-GB" sz="1600" dirty="0">
              <a:latin typeface="Sassoon Infant Std" panose="020B0503020103030203" pitchFamily="34" charset="0"/>
            </a:endParaRPr>
          </a:p>
          <a:p>
            <a:r>
              <a:rPr lang="en-GB" sz="1600" dirty="0">
                <a:solidFill>
                  <a:schemeClr val="bg1"/>
                </a:solidFill>
                <a:latin typeface="Sassoon Infant Std" panose="020B0503020103030203" pitchFamily="34" charset="0"/>
              </a:rPr>
              <a:t> ‘chopper squad’ , ‘minus mission’, ‘addition and subtraction ladder’.</a:t>
            </a:r>
            <a:endParaRPr lang="en-GB" sz="1600" dirty="0">
              <a:latin typeface="Sassoon Infant Std" panose="020B0503020103030203" pitchFamily="34" charset="0"/>
            </a:endParaRPr>
          </a:p>
        </p:txBody>
      </p:sp>
    </p:spTree>
    <p:extLst>
      <p:ext uri="{BB962C8B-B14F-4D97-AF65-F5344CB8AC3E}">
        <p14:creationId xmlns:p14="http://schemas.microsoft.com/office/powerpoint/2010/main" val="265669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29246" y="232475"/>
            <a:ext cx="7067005" cy="1015663"/>
          </a:xfrm>
          <a:prstGeom prst="rect">
            <a:avLst/>
          </a:prstGeom>
          <a:noFill/>
        </p:spPr>
        <p:txBody>
          <a:bodyPr wrap="square" rtlCol="0">
            <a:spAutoFit/>
          </a:bodyPr>
          <a:lstStyle/>
          <a:p>
            <a:pPr algn="ctr"/>
            <a:r>
              <a:rPr lang="en-GB" sz="2000" b="1" dirty="0" smtClean="0">
                <a:latin typeface="Sassoon Infant Std" panose="020B0503020103030203" pitchFamily="34" charset="0"/>
              </a:rPr>
              <a:t>Cut and stick the correct word for the blank part of the </a:t>
            </a:r>
            <a:r>
              <a:rPr lang="en-GB" sz="2000" b="1" dirty="0" smtClean="0">
                <a:latin typeface="Sassoon Infant Std" panose="020B0503020103030203" pitchFamily="34" charset="0"/>
              </a:rPr>
              <a:t>sentence. There are three sheets and they will get progressively more challenging.</a:t>
            </a:r>
            <a:endParaRPr lang="en-GB" sz="2000" b="1" dirty="0" smtClean="0">
              <a:latin typeface="Sassoon Infant Std" panose="020B0503020103030203" pitchFamily="34" charset="0"/>
            </a:endParaRPr>
          </a:p>
        </p:txBody>
      </p:sp>
      <p:sp>
        <p:nvSpPr>
          <p:cNvPr id="5" name="TextBox 4"/>
          <p:cNvSpPr txBox="1"/>
          <p:nvPr/>
        </p:nvSpPr>
        <p:spPr>
          <a:xfrm>
            <a:off x="282844" y="1187838"/>
            <a:ext cx="9558580" cy="5386090"/>
          </a:xfrm>
          <a:prstGeom prst="rect">
            <a:avLst/>
          </a:prstGeom>
          <a:noFill/>
        </p:spPr>
        <p:txBody>
          <a:bodyPr wrap="square" rtlCol="0">
            <a:spAutoFit/>
          </a:bodyPr>
          <a:lstStyle/>
          <a:p>
            <a:pPr marL="342900" indent="-342900">
              <a:buFont typeface="+mj-lt"/>
              <a:buAutoNum type="arabicPeriod"/>
            </a:pPr>
            <a:r>
              <a:rPr lang="en-GB" sz="4400" dirty="0">
                <a:latin typeface="Sassoon Infant Std" panose="020B0503020103030203" pitchFamily="34" charset="0"/>
              </a:rPr>
              <a:t> </a:t>
            </a:r>
            <a:r>
              <a:rPr lang="en-GB" sz="4400" dirty="0" smtClean="0">
                <a:latin typeface="Sassoon Infant Std" panose="020B0503020103030203" pitchFamily="34" charset="0"/>
              </a:rPr>
              <a:t>A tin           </a:t>
            </a:r>
            <a:r>
              <a:rPr lang="en-GB" sz="4400" dirty="0">
                <a:latin typeface="Sassoon Infant Std" panose="020B0503020103030203" pitchFamily="34" charset="0"/>
              </a:rPr>
              <a:t> </a:t>
            </a:r>
            <a:r>
              <a:rPr lang="en-GB" sz="4400" dirty="0" smtClean="0">
                <a:latin typeface="Sassoon Infant Std" panose="020B0503020103030203" pitchFamily="34" charset="0"/>
              </a:rPr>
              <a:t>    .</a:t>
            </a:r>
            <a:endParaRPr lang="en-GB" sz="4400" dirty="0" smtClean="0">
              <a:latin typeface="Sassoon Infant Std" panose="020B0503020103030203" pitchFamily="34" charset="0"/>
            </a:endParaRPr>
          </a:p>
          <a:p>
            <a:pPr marL="342900" indent="-342900">
              <a:buFont typeface="+mj-lt"/>
              <a:buAutoNum type="arabicPeriod"/>
            </a:pPr>
            <a:endParaRPr lang="en-GB" sz="4400" dirty="0">
              <a:latin typeface="Sassoon Infant Std" panose="020B0503020103030203" pitchFamily="34" charset="0"/>
            </a:endParaRPr>
          </a:p>
          <a:p>
            <a:pPr marL="342900" indent="-342900">
              <a:buFont typeface="+mj-lt"/>
              <a:buAutoNum type="arabicPeriod"/>
            </a:pPr>
            <a:r>
              <a:rPr lang="en-GB" sz="4400" dirty="0" smtClean="0">
                <a:latin typeface="Sassoon Infant Std" panose="020B0503020103030203" pitchFamily="34" charset="0"/>
              </a:rPr>
              <a:t>An               in an egg cup.</a:t>
            </a:r>
            <a:endParaRPr lang="en-GB" sz="4400" dirty="0" smtClean="0">
              <a:latin typeface="Sassoon Infant Std" panose="020B0503020103030203" pitchFamily="34" charset="0"/>
            </a:endParaRPr>
          </a:p>
          <a:p>
            <a:pPr marL="342900" indent="-342900">
              <a:buFont typeface="+mj-lt"/>
              <a:buAutoNum type="arabicPeriod"/>
            </a:pPr>
            <a:endParaRPr lang="en-GB" sz="4400" dirty="0">
              <a:latin typeface="Sassoon Infant Std" panose="020B0503020103030203" pitchFamily="34" charset="0"/>
            </a:endParaRPr>
          </a:p>
          <a:p>
            <a:pPr marL="342900" indent="-342900">
              <a:buFont typeface="+mj-lt"/>
              <a:buAutoNum type="arabicPeriod"/>
            </a:pPr>
            <a:r>
              <a:rPr lang="en-GB" sz="4400" dirty="0" smtClean="0">
                <a:latin typeface="Sassoon Infant Std" panose="020B0503020103030203" pitchFamily="34" charset="0"/>
              </a:rPr>
              <a:t>Pack a </a:t>
            </a:r>
            <a:endParaRPr lang="en-GB" sz="4400" dirty="0">
              <a:latin typeface="Sassoon Infant Std" panose="020B0503020103030203" pitchFamily="34" charset="0"/>
            </a:endParaRPr>
          </a:p>
          <a:p>
            <a:pPr marL="342900" indent="-342900">
              <a:buFont typeface="+mj-lt"/>
              <a:buAutoNum type="arabicPeriod"/>
            </a:pPr>
            <a:endParaRPr lang="en-GB" sz="4400" dirty="0" smtClean="0">
              <a:latin typeface="Sassoon Infant Std" panose="020B0503020103030203" pitchFamily="34" charset="0"/>
            </a:endParaRPr>
          </a:p>
          <a:p>
            <a:pPr marL="342900" indent="-342900">
              <a:buFont typeface="+mj-lt"/>
              <a:buAutoNum type="arabicPeriod"/>
            </a:pPr>
            <a:r>
              <a:rPr lang="en-GB" sz="4400" dirty="0" smtClean="0">
                <a:latin typeface="Sassoon Infant Std" panose="020B0503020103030203" pitchFamily="34" charset="0"/>
              </a:rPr>
              <a:t>Dad has a </a:t>
            </a:r>
            <a:endParaRPr lang="en-GB" sz="4400" dirty="0" smtClean="0">
              <a:latin typeface="Sassoon Infant Std" panose="020B0503020103030203" pitchFamily="34" charset="0"/>
            </a:endParaRPr>
          </a:p>
          <a:p>
            <a:pPr marL="342900" indent="-342900">
              <a:buFont typeface="+mj-lt"/>
              <a:buAutoNum type="arabicPeriod"/>
            </a:pPr>
            <a:endParaRPr lang="en-GB" dirty="0">
              <a:latin typeface="Sassoon Infant Std" panose="020B0503020103030203" pitchFamily="34" charset="0"/>
            </a:endParaRPr>
          </a:p>
          <a:p>
            <a:pPr marL="342900" indent="-342900">
              <a:buFont typeface="+mj-lt"/>
              <a:buAutoNum type="arabicPeriod"/>
            </a:pPr>
            <a:endParaRPr lang="en-GB" dirty="0">
              <a:latin typeface="Sassoon Infant Std" panose="020B0503020103030203" pitchFamily="34" charset="0"/>
            </a:endParaRPr>
          </a:p>
        </p:txBody>
      </p:sp>
      <p:sp>
        <p:nvSpPr>
          <p:cNvPr id="6" name="Rectangle 5"/>
          <p:cNvSpPr/>
          <p:nvPr/>
        </p:nvSpPr>
        <p:spPr>
          <a:xfrm>
            <a:off x="10249060" y="5753050"/>
            <a:ext cx="1843007" cy="97639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0249060" y="840420"/>
            <a:ext cx="1833966" cy="97639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9769905" y="2342240"/>
            <a:ext cx="2322162" cy="97639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0065986" y="3975338"/>
            <a:ext cx="2026081" cy="97639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0154778" y="5770529"/>
            <a:ext cx="2031570" cy="830997"/>
          </a:xfrm>
          <a:prstGeom prst="rect">
            <a:avLst/>
          </a:prstGeom>
          <a:noFill/>
        </p:spPr>
        <p:txBody>
          <a:bodyPr wrap="square" rtlCol="0">
            <a:spAutoFit/>
          </a:bodyPr>
          <a:lstStyle/>
          <a:p>
            <a:pPr algn="ctr"/>
            <a:r>
              <a:rPr lang="en-GB" sz="4800" b="1" dirty="0" smtClean="0">
                <a:latin typeface="Sassoon Infant Std" panose="020B0503020103030203" pitchFamily="34" charset="0"/>
              </a:rPr>
              <a:t>can</a:t>
            </a:r>
            <a:endParaRPr lang="en-GB" sz="4800" b="1" dirty="0">
              <a:latin typeface="Sassoon Infant Std" panose="020B0503020103030203" pitchFamily="34" charset="0"/>
            </a:endParaRPr>
          </a:p>
        </p:txBody>
      </p:sp>
      <p:sp>
        <p:nvSpPr>
          <p:cNvPr id="12" name="TextBox 11"/>
          <p:cNvSpPr txBox="1"/>
          <p:nvPr/>
        </p:nvSpPr>
        <p:spPr>
          <a:xfrm>
            <a:off x="10150258" y="3975338"/>
            <a:ext cx="2031570" cy="830997"/>
          </a:xfrm>
          <a:prstGeom prst="rect">
            <a:avLst/>
          </a:prstGeom>
          <a:noFill/>
        </p:spPr>
        <p:txBody>
          <a:bodyPr wrap="square" rtlCol="0">
            <a:spAutoFit/>
          </a:bodyPr>
          <a:lstStyle/>
          <a:p>
            <a:pPr algn="ctr"/>
            <a:r>
              <a:rPr lang="en-GB" sz="4800" b="1" dirty="0" smtClean="0">
                <a:latin typeface="Sassoon Infant Std" panose="020B0503020103030203" pitchFamily="34" charset="0"/>
              </a:rPr>
              <a:t>egg</a:t>
            </a:r>
            <a:endParaRPr lang="en-GB" sz="4800" b="1" dirty="0">
              <a:latin typeface="Sassoon Infant Std" panose="020B0503020103030203" pitchFamily="34" charset="0"/>
            </a:endParaRPr>
          </a:p>
        </p:txBody>
      </p:sp>
      <p:sp>
        <p:nvSpPr>
          <p:cNvPr id="13" name="TextBox 12"/>
          <p:cNvSpPr txBox="1"/>
          <p:nvPr/>
        </p:nvSpPr>
        <p:spPr>
          <a:xfrm>
            <a:off x="9915201" y="2328183"/>
            <a:ext cx="2031570" cy="830997"/>
          </a:xfrm>
          <a:prstGeom prst="rect">
            <a:avLst/>
          </a:prstGeom>
          <a:noFill/>
        </p:spPr>
        <p:txBody>
          <a:bodyPr wrap="square" rtlCol="0">
            <a:spAutoFit/>
          </a:bodyPr>
          <a:lstStyle/>
          <a:p>
            <a:pPr algn="ctr"/>
            <a:r>
              <a:rPr lang="en-GB" sz="4800" b="1" dirty="0" smtClean="0">
                <a:latin typeface="Sassoon Infant Std" panose="020B0503020103030203" pitchFamily="34" charset="0"/>
              </a:rPr>
              <a:t>bag</a:t>
            </a:r>
            <a:endParaRPr lang="en-GB" sz="4800" b="1" dirty="0">
              <a:latin typeface="Sassoon Infant Std" panose="020B0503020103030203" pitchFamily="34" charset="0"/>
            </a:endParaRPr>
          </a:p>
        </p:txBody>
      </p:sp>
      <p:sp>
        <p:nvSpPr>
          <p:cNvPr id="14" name="TextBox 13"/>
          <p:cNvSpPr txBox="1"/>
          <p:nvPr/>
        </p:nvSpPr>
        <p:spPr>
          <a:xfrm>
            <a:off x="10160430" y="890245"/>
            <a:ext cx="2031570" cy="830997"/>
          </a:xfrm>
          <a:prstGeom prst="rect">
            <a:avLst/>
          </a:prstGeom>
          <a:noFill/>
        </p:spPr>
        <p:txBody>
          <a:bodyPr wrap="square" rtlCol="0">
            <a:spAutoFit/>
          </a:bodyPr>
          <a:lstStyle/>
          <a:p>
            <a:pPr algn="ctr"/>
            <a:r>
              <a:rPr lang="en-GB" sz="4800" b="1" dirty="0" smtClean="0">
                <a:latin typeface="Sassoon Infant Std" panose="020B0503020103030203" pitchFamily="34" charset="0"/>
              </a:rPr>
              <a:t>nap</a:t>
            </a:r>
            <a:endParaRPr lang="en-GB" sz="4800" b="1" dirty="0">
              <a:latin typeface="Sassoon Infant Std" panose="020B0503020103030203" pitchFamily="34" charset="0"/>
            </a:endParaRPr>
          </a:p>
        </p:txBody>
      </p:sp>
    </p:spTree>
    <p:extLst>
      <p:ext uri="{BB962C8B-B14F-4D97-AF65-F5344CB8AC3E}">
        <p14:creationId xmlns:p14="http://schemas.microsoft.com/office/powerpoint/2010/main" val="3216626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29246" y="232475"/>
            <a:ext cx="7067005" cy="707886"/>
          </a:xfrm>
          <a:prstGeom prst="rect">
            <a:avLst/>
          </a:prstGeom>
          <a:noFill/>
        </p:spPr>
        <p:txBody>
          <a:bodyPr wrap="square" rtlCol="0">
            <a:spAutoFit/>
          </a:bodyPr>
          <a:lstStyle/>
          <a:p>
            <a:pPr algn="ctr"/>
            <a:r>
              <a:rPr lang="en-GB" sz="2000" b="1" dirty="0" smtClean="0">
                <a:latin typeface="Sassoon Infant Std" panose="020B0503020103030203" pitchFamily="34" charset="0"/>
              </a:rPr>
              <a:t>Cut and stick the correct word for the blank part of the </a:t>
            </a:r>
            <a:r>
              <a:rPr lang="en-GB" sz="2000" b="1" dirty="0" smtClean="0">
                <a:latin typeface="Sassoon Infant Std" panose="020B0503020103030203" pitchFamily="34" charset="0"/>
              </a:rPr>
              <a:t>sentence.</a:t>
            </a:r>
            <a:endParaRPr lang="en-GB" sz="2000" b="1" dirty="0" smtClean="0">
              <a:latin typeface="Sassoon Infant Std" panose="020B0503020103030203" pitchFamily="34" charset="0"/>
            </a:endParaRPr>
          </a:p>
        </p:txBody>
      </p:sp>
      <p:sp>
        <p:nvSpPr>
          <p:cNvPr id="5" name="TextBox 4"/>
          <p:cNvSpPr txBox="1"/>
          <p:nvPr/>
        </p:nvSpPr>
        <p:spPr>
          <a:xfrm>
            <a:off x="282844" y="1187838"/>
            <a:ext cx="9558580" cy="6063198"/>
          </a:xfrm>
          <a:prstGeom prst="rect">
            <a:avLst/>
          </a:prstGeom>
          <a:noFill/>
        </p:spPr>
        <p:txBody>
          <a:bodyPr wrap="square" rtlCol="0">
            <a:spAutoFit/>
          </a:bodyPr>
          <a:lstStyle/>
          <a:p>
            <a:pPr marL="342900" indent="-342900">
              <a:buFont typeface="+mj-lt"/>
              <a:buAutoNum type="arabicPeriod"/>
            </a:pPr>
            <a:r>
              <a:rPr lang="en-GB" sz="4400" dirty="0" smtClean="0">
                <a:latin typeface="Sassoon Infant Std" panose="020B0503020103030203" pitchFamily="34" charset="0"/>
              </a:rPr>
              <a:t>A                    can be fat or thin</a:t>
            </a:r>
            <a:r>
              <a:rPr lang="en-GB" sz="4400" dirty="0" smtClean="0">
                <a:latin typeface="Sassoon Infant Std" panose="020B0503020103030203" pitchFamily="34" charset="0"/>
              </a:rPr>
              <a:t>.</a:t>
            </a:r>
            <a:endParaRPr lang="en-GB" sz="4400" dirty="0" smtClean="0">
              <a:latin typeface="Sassoon Infant Std" panose="020B0503020103030203" pitchFamily="34" charset="0"/>
            </a:endParaRPr>
          </a:p>
          <a:p>
            <a:pPr marL="342900" indent="-342900">
              <a:buFont typeface="+mj-lt"/>
              <a:buAutoNum type="arabicPeriod"/>
            </a:pPr>
            <a:endParaRPr lang="en-GB" sz="4400" dirty="0">
              <a:latin typeface="Sassoon Infant Std" panose="020B0503020103030203" pitchFamily="34" charset="0"/>
            </a:endParaRPr>
          </a:p>
          <a:p>
            <a:pPr marL="342900" indent="-342900">
              <a:buFont typeface="+mj-lt"/>
              <a:buAutoNum type="arabicPeriod"/>
            </a:pPr>
            <a:r>
              <a:rPr lang="en-GB" sz="4400" dirty="0" smtClean="0">
                <a:latin typeface="Sassoon Infant Std" panose="020B0503020103030203" pitchFamily="34" charset="0"/>
              </a:rPr>
              <a:t>Natasha sang a</a:t>
            </a:r>
            <a:endParaRPr lang="en-GB" sz="4400" dirty="0" smtClean="0">
              <a:latin typeface="Sassoon Infant Std" panose="020B0503020103030203" pitchFamily="34" charset="0"/>
            </a:endParaRPr>
          </a:p>
          <a:p>
            <a:pPr marL="342900" indent="-342900">
              <a:buFont typeface="+mj-lt"/>
              <a:buAutoNum type="arabicPeriod"/>
            </a:pPr>
            <a:endParaRPr lang="en-GB" sz="4400" dirty="0">
              <a:latin typeface="Sassoon Infant Std" panose="020B0503020103030203" pitchFamily="34" charset="0"/>
            </a:endParaRPr>
          </a:p>
          <a:p>
            <a:pPr marL="342900" indent="-342900">
              <a:buFont typeface="+mj-lt"/>
              <a:buAutoNum type="arabicPeriod"/>
            </a:pPr>
            <a:r>
              <a:rPr lang="en-GB" sz="4400" dirty="0">
                <a:latin typeface="Sassoon Infant Std" panose="020B0503020103030203" pitchFamily="34" charset="0"/>
              </a:rPr>
              <a:t> </a:t>
            </a:r>
            <a:r>
              <a:rPr lang="en-GB" sz="4400" dirty="0" err="1" smtClean="0">
                <a:latin typeface="Sassoon Infant Std" panose="020B0503020103030203" pitchFamily="34" charset="0"/>
              </a:rPr>
              <a:t>Janika</a:t>
            </a:r>
            <a:r>
              <a:rPr lang="en-GB" sz="4400" dirty="0" smtClean="0">
                <a:latin typeface="Sassoon Infant Std" panose="020B0503020103030203" pitchFamily="34" charset="0"/>
              </a:rPr>
              <a:t> and her sister will              us later.</a:t>
            </a:r>
            <a:endParaRPr lang="en-GB" sz="4400" dirty="0" smtClean="0">
              <a:latin typeface="Sassoon Infant Std" panose="020B0503020103030203" pitchFamily="34" charset="0"/>
            </a:endParaRPr>
          </a:p>
          <a:p>
            <a:pPr marL="342900" indent="-342900">
              <a:buFont typeface="+mj-lt"/>
              <a:buAutoNum type="arabicPeriod"/>
            </a:pPr>
            <a:endParaRPr lang="en-GB" sz="4400" dirty="0">
              <a:latin typeface="Sassoon Infant Std" panose="020B0503020103030203" pitchFamily="34" charset="0"/>
            </a:endParaRPr>
          </a:p>
          <a:p>
            <a:pPr marL="342900" indent="-342900">
              <a:buFont typeface="+mj-lt"/>
              <a:buAutoNum type="arabicPeriod"/>
            </a:pPr>
            <a:r>
              <a:rPr lang="en-GB" sz="4400" dirty="0" smtClean="0">
                <a:latin typeface="Sassoon Infant Std" panose="020B0503020103030203" pitchFamily="34" charset="0"/>
              </a:rPr>
              <a:t>I like to run in the                     </a:t>
            </a:r>
            <a:r>
              <a:rPr lang="en-GB" sz="4400" dirty="0" smtClean="0">
                <a:latin typeface="Sassoon Infant Std" panose="020B0503020103030203" pitchFamily="34" charset="0"/>
              </a:rPr>
              <a:t>.</a:t>
            </a:r>
            <a:endParaRPr lang="en-GB" sz="4400" dirty="0" smtClean="0">
              <a:latin typeface="Sassoon Infant Std" panose="020B0503020103030203" pitchFamily="34" charset="0"/>
            </a:endParaRPr>
          </a:p>
          <a:p>
            <a:pPr marL="342900" indent="-342900">
              <a:buFont typeface="+mj-lt"/>
              <a:buAutoNum type="arabicPeriod"/>
            </a:pPr>
            <a:endParaRPr lang="en-GB" dirty="0">
              <a:latin typeface="Sassoon Infant Std" panose="020B0503020103030203" pitchFamily="34" charset="0"/>
            </a:endParaRPr>
          </a:p>
          <a:p>
            <a:pPr marL="342900" indent="-342900">
              <a:buFont typeface="+mj-lt"/>
              <a:buAutoNum type="arabicPeriod"/>
            </a:pPr>
            <a:endParaRPr lang="en-GB" dirty="0">
              <a:latin typeface="Sassoon Infant Std" panose="020B0503020103030203" pitchFamily="34" charset="0"/>
            </a:endParaRPr>
          </a:p>
        </p:txBody>
      </p:sp>
      <p:sp>
        <p:nvSpPr>
          <p:cNvPr id="6" name="Rectangle 5"/>
          <p:cNvSpPr/>
          <p:nvPr/>
        </p:nvSpPr>
        <p:spPr>
          <a:xfrm>
            <a:off x="10249060" y="5753050"/>
            <a:ext cx="1843007" cy="97639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0249060" y="840420"/>
            <a:ext cx="1833966" cy="97639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0065986" y="3975338"/>
            <a:ext cx="2026081" cy="97639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0249060" y="5753050"/>
            <a:ext cx="1843007" cy="97639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0249060" y="840420"/>
            <a:ext cx="1833966" cy="97639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0065986" y="3975338"/>
            <a:ext cx="2026081" cy="97639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0249060" y="2407879"/>
            <a:ext cx="1833966" cy="97639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10160430" y="2433310"/>
            <a:ext cx="2031570" cy="830997"/>
          </a:xfrm>
          <a:prstGeom prst="rect">
            <a:avLst/>
          </a:prstGeom>
          <a:noFill/>
        </p:spPr>
        <p:txBody>
          <a:bodyPr wrap="square" rtlCol="0">
            <a:spAutoFit/>
          </a:bodyPr>
          <a:lstStyle/>
          <a:p>
            <a:pPr algn="ctr"/>
            <a:r>
              <a:rPr lang="en-GB" sz="4800" b="1" dirty="0" smtClean="0">
                <a:latin typeface="Sassoon Infant Std" panose="020B0503020103030203" pitchFamily="34" charset="0"/>
              </a:rPr>
              <a:t>moth</a:t>
            </a:r>
            <a:endParaRPr lang="en-GB" sz="4800" b="1" dirty="0">
              <a:latin typeface="Sassoon Infant Std" panose="020B0503020103030203" pitchFamily="34" charset="0"/>
            </a:endParaRPr>
          </a:p>
        </p:txBody>
      </p:sp>
      <p:sp>
        <p:nvSpPr>
          <p:cNvPr id="15" name="TextBox 14"/>
          <p:cNvSpPr txBox="1"/>
          <p:nvPr/>
        </p:nvSpPr>
        <p:spPr>
          <a:xfrm>
            <a:off x="10150258" y="4007024"/>
            <a:ext cx="2031570" cy="830997"/>
          </a:xfrm>
          <a:prstGeom prst="rect">
            <a:avLst/>
          </a:prstGeom>
          <a:noFill/>
        </p:spPr>
        <p:txBody>
          <a:bodyPr wrap="square" rtlCol="0">
            <a:spAutoFit/>
          </a:bodyPr>
          <a:lstStyle/>
          <a:p>
            <a:pPr algn="ctr"/>
            <a:r>
              <a:rPr lang="en-GB" sz="4800" b="1" dirty="0" smtClean="0">
                <a:latin typeface="Sassoon Infant Std" panose="020B0503020103030203" pitchFamily="34" charset="0"/>
              </a:rPr>
              <a:t>song</a:t>
            </a:r>
            <a:endParaRPr lang="en-GB" sz="4800" b="1" dirty="0">
              <a:latin typeface="Sassoon Infant Std" panose="020B0503020103030203" pitchFamily="34" charset="0"/>
            </a:endParaRPr>
          </a:p>
        </p:txBody>
      </p:sp>
      <p:sp>
        <p:nvSpPr>
          <p:cNvPr id="16" name="TextBox 15"/>
          <p:cNvSpPr txBox="1"/>
          <p:nvPr/>
        </p:nvSpPr>
        <p:spPr>
          <a:xfrm>
            <a:off x="10160430" y="877776"/>
            <a:ext cx="2031570" cy="830997"/>
          </a:xfrm>
          <a:prstGeom prst="rect">
            <a:avLst/>
          </a:prstGeom>
          <a:noFill/>
        </p:spPr>
        <p:txBody>
          <a:bodyPr wrap="square" rtlCol="0">
            <a:spAutoFit/>
          </a:bodyPr>
          <a:lstStyle/>
          <a:p>
            <a:pPr algn="ctr"/>
            <a:r>
              <a:rPr lang="en-GB" sz="4800" b="1" dirty="0" smtClean="0">
                <a:latin typeface="Sassoon Infant Std" panose="020B0503020103030203" pitchFamily="34" charset="0"/>
              </a:rPr>
              <a:t>join</a:t>
            </a:r>
            <a:endParaRPr lang="en-GB" sz="4800" b="1" dirty="0">
              <a:latin typeface="Sassoon Infant Std" panose="020B0503020103030203" pitchFamily="34" charset="0"/>
            </a:endParaRPr>
          </a:p>
        </p:txBody>
      </p:sp>
      <p:sp>
        <p:nvSpPr>
          <p:cNvPr id="17" name="TextBox 16"/>
          <p:cNvSpPr txBox="1"/>
          <p:nvPr/>
        </p:nvSpPr>
        <p:spPr>
          <a:xfrm>
            <a:off x="10160430" y="5825747"/>
            <a:ext cx="2031570" cy="830997"/>
          </a:xfrm>
          <a:prstGeom prst="rect">
            <a:avLst/>
          </a:prstGeom>
          <a:noFill/>
        </p:spPr>
        <p:txBody>
          <a:bodyPr wrap="square" rtlCol="0">
            <a:spAutoFit/>
          </a:bodyPr>
          <a:lstStyle/>
          <a:p>
            <a:pPr algn="ctr"/>
            <a:r>
              <a:rPr lang="en-GB" sz="4800" b="1" dirty="0" smtClean="0">
                <a:latin typeface="Sassoon Infant Std" panose="020B0503020103030203" pitchFamily="34" charset="0"/>
              </a:rPr>
              <a:t>park</a:t>
            </a:r>
            <a:endParaRPr lang="en-GB" sz="4800" b="1" dirty="0">
              <a:latin typeface="Sassoon Infant Std" panose="020B0503020103030203" pitchFamily="34" charset="0"/>
            </a:endParaRPr>
          </a:p>
        </p:txBody>
      </p:sp>
    </p:spTree>
    <p:extLst>
      <p:ext uri="{BB962C8B-B14F-4D97-AF65-F5344CB8AC3E}">
        <p14:creationId xmlns:p14="http://schemas.microsoft.com/office/powerpoint/2010/main" val="3055833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2481" y="232475"/>
            <a:ext cx="3332136" cy="1015663"/>
          </a:xfrm>
          <a:prstGeom prst="rect">
            <a:avLst/>
          </a:prstGeom>
          <a:noFill/>
        </p:spPr>
        <p:txBody>
          <a:bodyPr wrap="square" rtlCol="0">
            <a:spAutoFit/>
          </a:bodyPr>
          <a:lstStyle/>
          <a:p>
            <a:pPr algn="ctr"/>
            <a:r>
              <a:rPr lang="en-GB" sz="2000" b="1" dirty="0" smtClean="0">
                <a:latin typeface="Sassoon Infant Std" panose="020B0503020103030203" pitchFamily="34" charset="0"/>
              </a:rPr>
              <a:t>Cut and stick the correct word for the blank part of the sentence</a:t>
            </a:r>
          </a:p>
        </p:txBody>
      </p:sp>
      <p:sp>
        <p:nvSpPr>
          <p:cNvPr id="5" name="TextBox 4"/>
          <p:cNvSpPr txBox="1"/>
          <p:nvPr/>
        </p:nvSpPr>
        <p:spPr>
          <a:xfrm>
            <a:off x="282844" y="1187838"/>
            <a:ext cx="9558580" cy="6063198"/>
          </a:xfrm>
          <a:prstGeom prst="rect">
            <a:avLst/>
          </a:prstGeom>
          <a:noFill/>
        </p:spPr>
        <p:txBody>
          <a:bodyPr wrap="square" rtlCol="0">
            <a:spAutoFit/>
          </a:bodyPr>
          <a:lstStyle/>
          <a:p>
            <a:pPr marL="342900" indent="-342900">
              <a:buFont typeface="+mj-lt"/>
              <a:buAutoNum type="arabicPeriod"/>
            </a:pPr>
            <a:r>
              <a:rPr lang="en-GB" sz="4400" dirty="0" smtClean="0">
                <a:latin typeface="Sassoon Infant Std" panose="020B0503020103030203" pitchFamily="34" charset="0"/>
              </a:rPr>
              <a:t>The vet has a                 for the cow.</a:t>
            </a:r>
          </a:p>
          <a:p>
            <a:pPr marL="342900" indent="-342900">
              <a:buFont typeface="+mj-lt"/>
              <a:buAutoNum type="arabicPeriod"/>
            </a:pPr>
            <a:endParaRPr lang="en-GB" sz="4400" dirty="0">
              <a:latin typeface="Sassoon Infant Std" panose="020B0503020103030203" pitchFamily="34" charset="0"/>
            </a:endParaRPr>
          </a:p>
          <a:p>
            <a:pPr marL="342900" indent="-342900">
              <a:buFont typeface="+mj-lt"/>
              <a:buAutoNum type="arabicPeriod"/>
            </a:pPr>
            <a:r>
              <a:rPr lang="en-GB" sz="4400" dirty="0" smtClean="0">
                <a:latin typeface="Sassoon Infant Std" panose="020B0503020103030203" pitchFamily="34" charset="0"/>
              </a:rPr>
              <a:t>The box is now</a:t>
            </a:r>
          </a:p>
          <a:p>
            <a:pPr marL="342900" indent="-342900">
              <a:buFont typeface="+mj-lt"/>
              <a:buAutoNum type="arabicPeriod"/>
            </a:pPr>
            <a:endParaRPr lang="en-GB" sz="4400" dirty="0">
              <a:latin typeface="Sassoon Infant Std" panose="020B0503020103030203" pitchFamily="34" charset="0"/>
            </a:endParaRPr>
          </a:p>
          <a:p>
            <a:pPr marL="342900" indent="-342900">
              <a:buFont typeface="+mj-lt"/>
              <a:buAutoNum type="arabicPeriod"/>
            </a:pPr>
            <a:r>
              <a:rPr lang="en-GB" sz="4400" dirty="0" smtClean="0">
                <a:latin typeface="Sassoon Infant Std" panose="020B0503020103030203" pitchFamily="34" charset="0"/>
              </a:rPr>
              <a:t>“Where is </a:t>
            </a:r>
            <a:r>
              <a:rPr lang="en-GB" sz="4400" dirty="0" smtClean="0">
                <a:latin typeface="Sassoon Infant Std" panose="020B0503020103030203" pitchFamily="34" charset="0"/>
              </a:rPr>
              <a:t>my                          ?”,                         </a:t>
            </a:r>
            <a:r>
              <a:rPr lang="en-GB" sz="4400" dirty="0">
                <a:latin typeface="Sassoon Infant Std" panose="020B0503020103030203" pitchFamily="34" charset="0"/>
              </a:rPr>
              <a:t>t</a:t>
            </a:r>
            <a:r>
              <a:rPr lang="en-GB" sz="4400" dirty="0" smtClean="0">
                <a:latin typeface="Sassoon Infant Std" panose="020B0503020103030203" pitchFamily="34" charset="0"/>
              </a:rPr>
              <a:t>hundered the pirate.</a:t>
            </a:r>
          </a:p>
          <a:p>
            <a:pPr marL="342900" indent="-342900">
              <a:buFont typeface="+mj-lt"/>
              <a:buAutoNum type="arabicPeriod"/>
            </a:pPr>
            <a:endParaRPr lang="en-GB" sz="4400" dirty="0">
              <a:latin typeface="Sassoon Infant Std" panose="020B0503020103030203" pitchFamily="34" charset="0"/>
            </a:endParaRPr>
          </a:p>
          <a:p>
            <a:pPr marL="342900" indent="-342900">
              <a:buFont typeface="+mj-lt"/>
              <a:buAutoNum type="arabicPeriod"/>
            </a:pPr>
            <a:r>
              <a:rPr lang="en-GB" sz="4400" dirty="0" smtClean="0">
                <a:latin typeface="Sassoon Infant Std" panose="020B0503020103030203" pitchFamily="34" charset="0"/>
              </a:rPr>
              <a:t>The                   has a strong smell.</a:t>
            </a:r>
          </a:p>
          <a:p>
            <a:pPr marL="342900" indent="-342900">
              <a:buFont typeface="+mj-lt"/>
              <a:buAutoNum type="arabicPeriod"/>
            </a:pPr>
            <a:endParaRPr lang="en-GB" dirty="0">
              <a:latin typeface="Sassoon Infant Std" panose="020B0503020103030203" pitchFamily="34" charset="0"/>
            </a:endParaRPr>
          </a:p>
          <a:p>
            <a:pPr marL="342900" indent="-342900">
              <a:buFont typeface="+mj-lt"/>
              <a:buAutoNum type="arabicPeriod"/>
            </a:pPr>
            <a:endParaRPr lang="en-GB" dirty="0">
              <a:latin typeface="Sassoon Infant Std" panose="020B0503020103030203" pitchFamily="34" charset="0"/>
            </a:endParaRPr>
          </a:p>
        </p:txBody>
      </p:sp>
      <p:sp>
        <p:nvSpPr>
          <p:cNvPr id="6" name="Rectangle 5"/>
          <p:cNvSpPr/>
          <p:nvPr/>
        </p:nvSpPr>
        <p:spPr>
          <a:xfrm>
            <a:off x="10249060" y="5707787"/>
            <a:ext cx="1843007" cy="97639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0258101" y="936753"/>
            <a:ext cx="1833966" cy="97639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9809781" y="2479222"/>
            <a:ext cx="2322162" cy="97639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0105862" y="4060675"/>
            <a:ext cx="2026081" cy="97639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0154778" y="5770529"/>
            <a:ext cx="2031570" cy="830997"/>
          </a:xfrm>
          <a:prstGeom prst="rect">
            <a:avLst/>
          </a:prstGeom>
          <a:noFill/>
        </p:spPr>
        <p:txBody>
          <a:bodyPr wrap="square" rtlCol="0">
            <a:spAutoFit/>
          </a:bodyPr>
          <a:lstStyle/>
          <a:p>
            <a:pPr algn="ctr"/>
            <a:r>
              <a:rPr lang="en-GB" sz="4800" b="1" dirty="0">
                <a:latin typeface="Sassoon Infant Std" panose="020B0503020103030203" pitchFamily="34" charset="0"/>
              </a:rPr>
              <a:t>c</a:t>
            </a:r>
            <a:r>
              <a:rPr lang="en-GB" sz="4800" b="1" dirty="0" smtClean="0">
                <a:latin typeface="Sassoon Infant Std" panose="020B0503020103030203" pitchFamily="34" charset="0"/>
              </a:rPr>
              <a:t>ure</a:t>
            </a:r>
            <a:endParaRPr lang="en-GB" sz="4800" b="1" dirty="0">
              <a:latin typeface="Sassoon Infant Std" panose="020B0503020103030203" pitchFamily="34" charset="0"/>
            </a:endParaRPr>
          </a:p>
        </p:txBody>
      </p:sp>
      <p:sp>
        <p:nvSpPr>
          <p:cNvPr id="11" name="TextBox 10"/>
          <p:cNvSpPr txBox="1"/>
          <p:nvPr/>
        </p:nvSpPr>
        <p:spPr>
          <a:xfrm>
            <a:off x="9685310" y="4164152"/>
            <a:ext cx="2867186" cy="769441"/>
          </a:xfrm>
          <a:prstGeom prst="rect">
            <a:avLst/>
          </a:prstGeom>
          <a:noFill/>
        </p:spPr>
        <p:txBody>
          <a:bodyPr wrap="square" rtlCol="0">
            <a:spAutoFit/>
          </a:bodyPr>
          <a:lstStyle/>
          <a:p>
            <a:pPr algn="ctr"/>
            <a:r>
              <a:rPr lang="en-GB" sz="4400" b="1" dirty="0" smtClean="0">
                <a:latin typeface="Sassoon Infant Std" panose="020B0503020103030203" pitchFamily="34" charset="0"/>
              </a:rPr>
              <a:t>manure</a:t>
            </a:r>
            <a:endParaRPr lang="en-GB" sz="4400" b="1" dirty="0">
              <a:latin typeface="Sassoon Infant Std" panose="020B0503020103030203" pitchFamily="34" charset="0"/>
            </a:endParaRPr>
          </a:p>
        </p:txBody>
      </p:sp>
      <p:sp>
        <p:nvSpPr>
          <p:cNvPr id="12" name="TextBox 11"/>
          <p:cNvSpPr txBox="1"/>
          <p:nvPr/>
        </p:nvSpPr>
        <p:spPr>
          <a:xfrm>
            <a:off x="9349352" y="2557581"/>
            <a:ext cx="3243020" cy="769441"/>
          </a:xfrm>
          <a:prstGeom prst="rect">
            <a:avLst/>
          </a:prstGeom>
          <a:noFill/>
        </p:spPr>
        <p:txBody>
          <a:bodyPr wrap="square" rtlCol="0">
            <a:spAutoFit/>
          </a:bodyPr>
          <a:lstStyle/>
          <a:p>
            <a:pPr algn="ctr"/>
            <a:r>
              <a:rPr lang="en-GB" sz="4400" b="1" dirty="0" smtClean="0">
                <a:latin typeface="Sassoon Infant Std" panose="020B0503020103030203" pitchFamily="34" charset="0"/>
              </a:rPr>
              <a:t>treasure</a:t>
            </a:r>
            <a:endParaRPr lang="en-GB" sz="4400" b="1" dirty="0">
              <a:latin typeface="Sassoon Infant Std" panose="020B0503020103030203" pitchFamily="34" charset="0"/>
            </a:endParaRPr>
          </a:p>
        </p:txBody>
      </p:sp>
      <p:sp>
        <p:nvSpPr>
          <p:cNvPr id="13" name="TextBox 12"/>
          <p:cNvSpPr txBox="1"/>
          <p:nvPr/>
        </p:nvSpPr>
        <p:spPr>
          <a:xfrm>
            <a:off x="9736970" y="1001244"/>
            <a:ext cx="2867186" cy="769441"/>
          </a:xfrm>
          <a:prstGeom prst="rect">
            <a:avLst/>
          </a:prstGeom>
          <a:noFill/>
        </p:spPr>
        <p:txBody>
          <a:bodyPr wrap="square" rtlCol="0">
            <a:spAutoFit/>
          </a:bodyPr>
          <a:lstStyle/>
          <a:p>
            <a:pPr algn="ctr"/>
            <a:r>
              <a:rPr lang="en-GB" sz="4400" b="1" dirty="0" smtClean="0">
                <a:latin typeface="Sassoon Infant Std" panose="020B0503020103030203" pitchFamily="34" charset="0"/>
              </a:rPr>
              <a:t>secure</a:t>
            </a:r>
            <a:endParaRPr lang="en-GB" sz="4400" b="1" dirty="0">
              <a:latin typeface="Sassoon Infant Std" panose="020B0503020103030203" pitchFamily="34" charset="0"/>
            </a:endParaRPr>
          </a:p>
        </p:txBody>
      </p:sp>
    </p:spTree>
    <p:extLst>
      <p:ext uri="{BB962C8B-B14F-4D97-AF65-F5344CB8AC3E}">
        <p14:creationId xmlns:p14="http://schemas.microsoft.com/office/powerpoint/2010/main" val="987711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TotalTime>
  <Words>983</Words>
  <Application>Microsoft Office PowerPoint</Application>
  <PresentationFormat>Widescreen</PresentationFormat>
  <Paragraphs>80</Paragraphs>
  <Slides>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2" baseType="lpstr">
      <vt:lpstr>Arial</vt:lpstr>
      <vt:lpstr>Calibri</vt:lpstr>
      <vt:lpstr>Calibri Light</vt:lpstr>
      <vt:lpstr>Sassoon Infant Std</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Sharmila Ramm</dc:creator>
  <cp:lastModifiedBy>Sharmila Ramm</cp:lastModifiedBy>
  <cp:revision>26</cp:revision>
  <dcterms:created xsi:type="dcterms:W3CDTF">2020-04-30T09:48:01Z</dcterms:created>
  <dcterms:modified xsi:type="dcterms:W3CDTF">2020-05-01T10:53:12Z</dcterms:modified>
</cp:coreProperties>
</file>